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4" r:id="rId8"/>
    <p:sldId id="328" r:id="rId9"/>
    <p:sldId id="263" r:id="rId10"/>
    <p:sldId id="265" r:id="rId11"/>
    <p:sldId id="272" r:id="rId12"/>
    <p:sldId id="266" r:id="rId13"/>
    <p:sldId id="274" r:id="rId14"/>
    <p:sldId id="267" r:id="rId15"/>
    <p:sldId id="268" r:id="rId16"/>
    <p:sldId id="277" r:id="rId17"/>
    <p:sldId id="269" r:id="rId18"/>
    <p:sldId id="276" r:id="rId19"/>
    <p:sldId id="327" r:id="rId20"/>
    <p:sldId id="3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7B6D2-409D-48FE-BBB7-E14C9E0BC833}" v="78" dt="2023-09-05T22:37:05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9153" autoAdjust="0"/>
  </p:normalViewPr>
  <p:slideViewPr>
    <p:cSldViewPr snapToGrid="0">
      <p:cViewPr>
        <p:scale>
          <a:sx n="66" d="100"/>
          <a:sy n="66" d="100"/>
        </p:scale>
        <p:origin x="82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Lee" userId="afdf3af26c9559ba" providerId="LiveId" clId="{62A7B6D2-409D-48FE-BBB7-E14C9E0BC833}"/>
    <pc:docChg chg="undo custSel modSld">
      <pc:chgData name="Kenneth Lee" userId="afdf3af26c9559ba" providerId="LiveId" clId="{62A7B6D2-409D-48FE-BBB7-E14C9E0BC833}" dt="2023-09-05T22:37:05.219" v="1926" actId="1036"/>
      <pc:docMkLst>
        <pc:docMk/>
      </pc:docMkLst>
      <pc:sldChg chg="modSp mod">
        <pc:chgData name="Kenneth Lee" userId="afdf3af26c9559ba" providerId="LiveId" clId="{62A7B6D2-409D-48FE-BBB7-E14C9E0BC833}" dt="2023-09-05T22:27:56.736" v="1829" actId="1076"/>
        <pc:sldMkLst>
          <pc:docMk/>
          <pc:sldMk cId="2059555482" sldId="257"/>
        </pc:sldMkLst>
        <pc:spChg chg="mod">
          <ac:chgData name="Kenneth Lee" userId="afdf3af26c9559ba" providerId="LiveId" clId="{62A7B6D2-409D-48FE-BBB7-E14C9E0BC833}" dt="2023-09-05T22:27:50.309" v="1827" actId="14100"/>
          <ac:spMkLst>
            <pc:docMk/>
            <pc:sldMk cId="2059555482" sldId="257"/>
            <ac:spMk id="3" creationId="{85F970A7-1E06-6F4F-1A13-6AF453438261}"/>
          </ac:spMkLst>
        </pc:spChg>
        <pc:picChg chg="mod">
          <ac:chgData name="Kenneth Lee" userId="afdf3af26c9559ba" providerId="LiveId" clId="{62A7B6D2-409D-48FE-BBB7-E14C9E0BC833}" dt="2023-09-05T22:27:56.736" v="1829" actId="1076"/>
          <ac:picMkLst>
            <pc:docMk/>
            <pc:sldMk cId="2059555482" sldId="257"/>
            <ac:picMk id="1026" creationId="{FEEE6527-A106-5C62-1F44-1096D876C797}"/>
          </ac:picMkLst>
        </pc:picChg>
      </pc:sldChg>
      <pc:sldChg chg="modNotesTx">
        <pc:chgData name="Kenneth Lee" userId="afdf3af26c9559ba" providerId="LiveId" clId="{62A7B6D2-409D-48FE-BBB7-E14C9E0BC833}" dt="2023-09-05T22:18:28.622" v="1347" actId="313"/>
        <pc:sldMkLst>
          <pc:docMk/>
          <pc:sldMk cId="1821047080" sldId="258"/>
        </pc:sldMkLst>
      </pc:sldChg>
      <pc:sldChg chg="modSp mod modNotesTx">
        <pc:chgData name="Kenneth Lee" userId="afdf3af26c9559ba" providerId="LiveId" clId="{62A7B6D2-409D-48FE-BBB7-E14C9E0BC833}" dt="2023-09-05T22:37:05.219" v="1926" actId="1036"/>
        <pc:sldMkLst>
          <pc:docMk/>
          <pc:sldMk cId="917912910" sldId="259"/>
        </pc:sldMkLst>
        <pc:spChg chg="mod">
          <ac:chgData name="Kenneth Lee" userId="afdf3af26c9559ba" providerId="LiveId" clId="{62A7B6D2-409D-48FE-BBB7-E14C9E0BC833}" dt="2023-09-05T22:36:56.538" v="1904" actId="1036"/>
          <ac:spMkLst>
            <pc:docMk/>
            <pc:sldMk cId="917912910" sldId="259"/>
            <ac:spMk id="3" creationId="{75CC1452-9975-385A-5443-1C465DFF2B5F}"/>
          </ac:spMkLst>
        </pc:spChg>
        <pc:spChg chg="mod">
          <ac:chgData name="Kenneth Lee" userId="afdf3af26c9559ba" providerId="LiveId" clId="{62A7B6D2-409D-48FE-BBB7-E14C9E0BC833}" dt="2023-09-05T22:37:05.219" v="1926" actId="1036"/>
          <ac:spMkLst>
            <pc:docMk/>
            <pc:sldMk cId="917912910" sldId="259"/>
            <ac:spMk id="4" creationId="{37200C0D-7145-330B-92BD-8E9168D2CFE9}"/>
          </ac:spMkLst>
        </pc:spChg>
        <pc:picChg chg="mod">
          <ac:chgData name="Kenneth Lee" userId="afdf3af26c9559ba" providerId="LiveId" clId="{62A7B6D2-409D-48FE-BBB7-E14C9E0BC833}" dt="2023-09-05T22:37:05.219" v="1926" actId="1036"/>
          <ac:picMkLst>
            <pc:docMk/>
            <pc:sldMk cId="917912910" sldId="259"/>
            <ac:picMk id="5" creationId="{86B54A75-C532-88CC-0624-DAFE3DF93991}"/>
          </ac:picMkLst>
        </pc:picChg>
        <pc:picChg chg="mod">
          <ac:chgData name="Kenneth Lee" userId="afdf3af26c9559ba" providerId="LiveId" clId="{62A7B6D2-409D-48FE-BBB7-E14C9E0BC833}" dt="2023-09-05T22:37:05.219" v="1926" actId="1036"/>
          <ac:picMkLst>
            <pc:docMk/>
            <pc:sldMk cId="917912910" sldId="259"/>
            <ac:picMk id="7" creationId="{A068CF32-85DA-07A8-F096-95789BDE0CAA}"/>
          </ac:picMkLst>
        </pc:picChg>
        <pc:picChg chg="mod">
          <ac:chgData name="Kenneth Lee" userId="afdf3af26c9559ba" providerId="LiveId" clId="{62A7B6D2-409D-48FE-BBB7-E14C9E0BC833}" dt="2023-09-05T22:37:05.219" v="1926" actId="1036"/>
          <ac:picMkLst>
            <pc:docMk/>
            <pc:sldMk cId="917912910" sldId="259"/>
            <ac:picMk id="4098" creationId="{55E3F8DB-AFD7-1A45-837C-F3E94713D2CE}"/>
          </ac:picMkLst>
        </pc:picChg>
        <pc:picChg chg="mod">
          <ac:chgData name="Kenneth Lee" userId="afdf3af26c9559ba" providerId="LiveId" clId="{62A7B6D2-409D-48FE-BBB7-E14C9E0BC833}" dt="2023-09-05T22:37:05.219" v="1926" actId="1036"/>
          <ac:picMkLst>
            <pc:docMk/>
            <pc:sldMk cId="917912910" sldId="259"/>
            <ac:picMk id="4100" creationId="{CB380AAF-DA73-269C-EAAC-4CB424B2D10E}"/>
          </ac:picMkLst>
        </pc:picChg>
      </pc:sldChg>
      <pc:sldChg chg="modNotesTx">
        <pc:chgData name="Kenneth Lee" userId="afdf3af26c9559ba" providerId="LiveId" clId="{62A7B6D2-409D-48FE-BBB7-E14C9E0BC833}" dt="2023-09-05T22:20:00.118" v="1583" actId="313"/>
        <pc:sldMkLst>
          <pc:docMk/>
          <pc:sldMk cId="3354746016" sldId="260"/>
        </pc:sldMkLst>
      </pc:sldChg>
      <pc:sldChg chg="modSp mod modNotesTx">
        <pc:chgData name="Kenneth Lee" userId="afdf3af26c9559ba" providerId="LiveId" clId="{62A7B6D2-409D-48FE-BBB7-E14C9E0BC833}" dt="2023-09-05T22:29:57.901" v="1883" actId="20577"/>
        <pc:sldMkLst>
          <pc:docMk/>
          <pc:sldMk cId="3830393577" sldId="263"/>
        </pc:sldMkLst>
        <pc:spChg chg="mod">
          <ac:chgData name="Kenneth Lee" userId="afdf3af26c9559ba" providerId="LiveId" clId="{62A7B6D2-409D-48FE-BBB7-E14C9E0BC833}" dt="2023-09-05T22:29:57.901" v="1883" actId="20577"/>
          <ac:spMkLst>
            <pc:docMk/>
            <pc:sldMk cId="3830393577" sldId="263"/>
            <ac:spMk id="7" creationId="{E67DB3D7-4EAE-462F-73FF-AF25D600B30E}"/>
          </ac:spMkLst>
        </pc:spChg>
      </pc:sldChg>
      <pc:sldChg chg="modNotesTx">
        <pc:chgData name="Kenneth Lee" userId="afdf3af26c9559ba" providerId="LiveId" clId="{62A7B6D2-409D-48FE-BBB7-E14C9E0BC833}" dt="2023-09-05T21:49:25.722" v="370" actId="313"/>
        <pc:sldMkLst>
          <pc:docMk/>
          <pc:sldMk cId="1403808369" sldId="265"/>
        </pc:sldMkLst>
      </pc:sldChg>
      <pc:sldChg chg="modNotesTx">
        <pc:chgData name="Kenneth Lee" userId="afdf3af26c9559ba" providerId="LiveId" clId="{62A7B6D2-409D-48FE-BBB7-E14C9E0BC833}" dt="2023-09-05T21:50:37.594" v="548" actId="5793"/>
        <pc:sldMkLst>
          <pc:docMk/>
          <pc:sldMk cId="3570756777" sldId="266"/>
        </pc:sldMkLst>
      </pc:sldChg>
      <pc:sldChg chg="modNotesTx">
        <pc:chgData name="Kenneth Lee" userId="afdf3af26c9559ba" providerId="LiveId" clId="{62A7B6D2-409D-48FE-BBB7-E14C9E0BC833}" dt="2023-09-05T22:25:10.682" v="1817" actId="20577"/>
        <pc:sldMkLst>
          <pc:docMk/>
          <pc:sldMk cId="3441233704" sldId="267"/>
        </pc:sldMkLst>
      </pc:sldChg>
      <pc:sldChg chg="addSp modSp mod modAnim modNotesTx">
        <pc:chgData name="Kenneth Lee" userId="afdf3af26c9559ba" providerId="LiveId" clId="{62A7B6D2-409D-48FE-BBB7-E14C9E0BC833}" dt="2023-09-05T22:36:20.169" v="1885" actId="20577"/>
        <pc:sldMkLst>
          <pc:docMk/>
          <pc:sldMk cId="631149730" sldId="269"/>
        </pc:sldMkLst>
        <pc:spChg chg="add mod">
          <ac:chgData name="Kenneth Lee" userId="afdf3af26c9559ba" providerId="LiveId" clId="{62A7B6D2-409D-48FE-BBB7-E14C9E0BC833}" dt="2023-09-05T21:57:31.682" v="1161" actId="1035"/>
          <ac:spMkLst>
            <pc:docMk/>
            <pc:sldMk cId="631149730" sldId="269"/>
            <ac:spMk id="6" creationId="{58C18153-1F7C-1BB7-E443-A4957A902E32}"/>
          </ac:spMkLst>
        </pc:spChg>
      </pc:sldChg>
      <pc:sldChg chg="modNotesTx">
        <pc:chgData name="Kenneth Lee" userId="afdf3af26c9559ba" providerId="LiveId" clId="{62A7B6D2-409D-48FE-BBB7-E14C9E0BC833}" dt="2023-09-05T22:20:59.179" v="1625" actId="313"/>
        <pc:sldMkLst>
          <pc:docMk/>
          <pc:sldMk cId="1704834304" sldId="272"/>
        </pc:sldMkLst>
      </pc:sldChg>
      <pc:sldChg chg="modNotesTx">
        <pc:chgData name="Kenneth Lee" userId="afdf3af26c9559ba" providerId="LiveId" clId="{62A7B6D2-409D-48FE-BBB7-E14C9E0BC833}" dt="2023-09-05T21:51:26.232" v="762" actId="313"/>
        <pc:sldMkLst>
          <pc:docMk/>
          <pc:sldMk cId="1899431370" sldId="274"/>
        </pc:sldMkLst>
      </pc:sldChg>
      <pc:sldChg chg="modNotesTx">
        <pc:chgData name="Kenneth Lee" userId="afdf3af26c9559ba" providerId="LiveId" clId="{62A7B6D2-409D-48FE-BBB7-E14C9E0BC833}" dt="2023-09-05T22:26:07.744" v="1824" actId="313"/>
        <pc:sldMkLst>
          <pc:docMk/>
          <pc:sldMk cId="2208279559" sldId="276"/>
        </pc:sldMkLst>
      </pc:sldChg>
      <pc:sldChg chg="modSp mod modNotesTx">
        <pc:chgData name="Kenneth Lee" userId="afdf3af26c9559ba" providerId="LiveId" clId="{62A7B6D2-409D-48FE-BBB7-E14C9E0BC833}" dt="2023-09-05T21:52:42.083" v="903" actId="20577"/>
        <pc:sldMkLst>
          <pc:docMk/>
          <pc:sldMk cId="3532410705" sldId="277"/>
        </pc:sldMkLst>
        <pc:spChg chg="mod">
          <ac:chgData name="Kenneth Lee" userId="afdf3af26c9559ba" providerId="LiveId" clId="{62A7B6D2-409D-48FE-BBB7-E14C9E0BC833}" dt="2023-09-05T21:52:42.083" v="903" actId="20577"/>
          <ac:spMkLst>
            <pc:docMk/>
            <pc:sldMk cId="3532410705" sldId="277"/>
            <ac:spMk id="3" creationId="{CD241C7A-1311-2AEA-DFEC-FCCE228A9126}"/>
          </ac:spMkLst>
        </pc:spChg>
      </pc:sldChg>
      <pc:sldChg chg="modSp mod modNotesTx">
        <pc:chgData name="Kenneth Lee" userId="afdf3af26c9559ba" providerId="LiveId" clId="{62A7B6D2-409D-48FE-BBB7-E14C9E0BC833}" dt="2023-09-05T22:29:19.303" v="1854" actId="20577"/>
        <pc:sldMkLst>
          <pc:docMk/>
          <pc:sldMk cId="663506454" sldId="328"/>
        </pc:sldMkLst>
        <pc:spChg chg="mod">
          <ac:chgData name="Kenneth Lee" userId="afdf3af26c9559ba" providerId="LiveId" clId="{62A7B6D2-409D-48FE-BBB7-E14C9E0BC833}" dt="2023-09-05T22:29:19.303" v="1854" actId="20577"/>
          <ac:spMkLst>
            <pc:docMk/>
            <pc:sldMk cId="663506454" sldId="328"/>
            <ac:spMk id="3" creationId="{6F22D13A-0260-D133-6747-83FFC85DE4BB}"/>
          </ac:spMkLst>
        </pc:spChg>
        <pc:picChg chg="mod">
          <ac:chgData name="Kenneth Lee" userId="afdf3af26c9559ba" providerId="LiveId" clId="{62A7B6D2-409D-48FE-BBB7-E14C9E0BC833}" dt="2023-09-05T22:29:11.839" v="1841" actId="1035"/>
          <ac:picMkLst>
            <pc:docMk/>
            <pc:sldMk cId="663506454" sldId="328"/>
            <ac:picMk id="2050" creationId="{88A4DA08-D5A4-9E40-3E85-D7EF3F6E9FF8}"/>
          </ac:picMkLst>
        </pc:picChg>
      </pc:sldChg>
    </pc:docChg>
  </pc:docChgLst>
  <pc:docChgLst>
    <pc:chgData name="Kenneth Lee" userId="afdf3af26c9559ba" providerId="LiveId" clId="{1AC013B2-B910-4034-9B81-46A69BE457FD}"/>
    <pc:docChg chg="delSld">
      <pc:chgData name="Kenneth Lee" userId="afdf3af26c9559ba" providerId="LiveId" clId="{1AC013B2-B910-4034-9B81-46A69BE457FD}" dt="2023-09-05T15:54:07.863" v="0" actId="2696"/>
      <pc:docMkLst>
        <pc:docMk/>
      </pc:docMkLst>
      <pc:sldChg chg="del">
        <pc:chgData name="Kenneth Lee" userId="afdf3af26c9559ba" providerId="LiveId" clId="{1AC013B2-B910-4034-9B81-46A69BE457FD}" dt="2023-09-05T15:54:07.863" v="0" actId="2696"/>
        <pc:sldMkLst>
          <pc:docMk/>
          <pc:sldMk cId="3494781156" sldId="270"/>
        </pc:sldMkLst>
      </pc:sldChg>
      <pc:sldChg chg="del">
        <pc:chgData name="Kenneth Lee" userId="afdf3af26c9559ba" providerId="LiveId" clId="{1AC013B2-B910-4034-9B81-46A69BE457FD}" dt="2023-09-05T15:54:07.863" v="0" actId="2696"/>
        <pc:sldMkLst>
          <pc:docMk/>
          <pc:sldMk cId="1238068937" sldId="271"/>
        </pc:sldMkLst>
      </pc:sldChg>
      <pc:sldChg chg="del">
        <pc:chgData name="Kenneth Lee" userId="afdf3af26c9559ba" providerId="LiveId" clId="{1AC013B2-B910-4034-9B81-46A69BE457FD}" dt="2023-09-05T15:54:07.863" v="0" actId="2696"/>
        <pc:sldMkLst>
          <pc:docMk/>
          <pc:sldMk cId="230054231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0C4AA-FE24-4C58-972C-65313CA21271}" type="datetimeFigureOut">
              <a:rPr lang="en-SG" smtClean="0"/>
              <a:t>5/9/2023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4707F-94B6-4EC7-B63E-CF61E6DCE3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19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Presenting my submission for the Significance Magazine writing competition</a:t>
            </a:r>
            <a:endParaRPr lang="en-SG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220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“Canelo Alverez was able to become an undisputed champion while barely throwing any jabs.”</a:t>
            </a:r>
          </a:p>
          <a:p>
            <a:endParaRPr lang="en-SG" dirty="0"/>
          </a:p>
          <a:p>
            <a:r>
              <a:rPr lang="en-SG" dirty="0"/>
              <a:t>“Fighters from different countries have different styles”</a:t>
            </a:r>
          </a:p>
          <a:p>
            <a:endParaRPr lang="en-S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SG" dirty="0"/>
              <a:t>Mexican fighters aren’t as well known for their jabs, but are known for their aggression</a:t>
            </a:r>
          </a:p>
          <a:p>
            <a:pPr marL="171450" indent="-171450">
              <a:buFontTx/>
              <a:buChar char="-"/>
            </a:pPr>
            <a:r>
              <a:rPr lang="en-SG" dirty="0"/>
              <a:t>Russian fighters are well known good jabs</a:t>
            </a:r>
          </a:p>
          <a:p>
            <a:pPr marL="171450" indent="-171450">
              <a:buFontTx/>
              <a:buChar char="-"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a statistically significant effect of jabs landed on winning</a:t>
            </a:r>
            <a:endParaRPr lang="en-SG" dirty="0"/>
          </a:p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8892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“As we mentioned earlier, there are more punches than just the jab.</a:t>
            </a:r>
            <a:r>
              <a:rPr lang="en-SG" dirty="0"/>
              <a:t>”</a:t>
            </a:r>
          </a:p>
          <a:p>
            <a:endParaRPr lang="en-SG" dirty="0"/>
          </a:p>
          <a:p>
            <a:r>
              <a:rPr lang="en-SG" dirty="0"/>
              <a:t>“We aren’t just interested in if a jab can help a boxer win, we’re also interested to see how it compares to power punches…”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777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SG" dirty="0"/>
              <a:t>“Landing jab can help land more power punches, which can help you win. “</a:t>
            </a:r>
          </a:p>
          <a:p>
            <a:pPr marL="0" indent="0">
              <a:buFontTx/>
              <a:buNone/>
            </a:pPr>
            <a:endParaRPr lang="en-SG" dirty="0"/>
          </a:p>
          <a:p>
            <a:pPr marL="0" indent="0">
              <a:buFontTx/>
              <a:buNone/>
            </a:pPr>
            <a:r>
              <a:rPr lang="en-SG" dirty="0"/>
              <a:t>“We can model the direct impact of landing a jab on winning”</a:t>
            </a:r>
          </a:p>
          <a:p>
            <a:pPr marL="171450" indent="-171450">
              <a:buFontTx/>
              <a:buChar char="-"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“There is a statistically significant effect of the direct effect of jabs landed on winning”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0584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7611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“The AIC and BIC scoring in </a:t>
            </a:r>
            <a:r>
              <a:rPr lang="en-SG" dirty="0" err="1"/>
              <a:t>favor</a:t>
            </a:r>
            <a:r>
              <a:rPr lang="en-SG" dirty="0"/>
              <a:t> of…”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661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“Previously we modelled using a normal logistic regression”</a:t>
            </a:r>
          </a:p>
          <a:p>
            <a:endParaRPr lang="en-SG" dirty="0"/>
          </a:p>
          <a:p>
            <a:r>
              <a:rPr lang="en-SG" dirty="0"/>
              <a:t>“A boxing bout is between two fighters.”</a:t>
            </a:r>
          </a:p>
          <a:p>
            <a:endParaRPr lang="en-SG" dirty="0"/>
          </a:p>
          <a:p>
            <a:r>
              <a:rPr lang="en-SG" dirty="0"/>
              <a:t>“Alternatively, we propose to use the conditional logistic regression”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5680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“Altogether, we have the following results”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“Which model should we use?”</a:t>
            </a:r>
          </a:p>
          <a:p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“British boxer, British Box”</a:t>
            </a:r>
          </a:p>
          <a:p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 described models are useful and point to the same conclusion”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“Looking at this table, Model 3 scores it in favor of the jab, while Model 4 scores it a draw… How do you all score it?”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4031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666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“This is the man that invented modern boxing, it is a sport defined by the…”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74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“All good punches, all painful punches”</a:t>
            </a:r>
          </a:p>
          <a:p>
            <a:endParaRPr lang="en-SG" dirty="0"/>
          </a:p>
          <a:p>
            <a:r>
              <a:rPr lang="en-SG" dirty="0"/>
              <a:t>“Maybe one the boxers here can give us a suggestion…”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423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“Anthony Joshua, Olympic gold </a:t>
            </a:r>
            <a:r>
              <a:rPr lang="en-SG" dirty="0" err="1"/>
              <a:t>medalist</a:t>
            </a:r>
            <a:r>
              <a:rPr lang="en-SG" dirty="0"/>
              <a:t> and former unified heavyweight champion of the world…”</a:t>
            </a:r>
          </a:p>
          <a:p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i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“After defeating </a:t>
            </a:r>
            <a:r>
              <a:rPr lang="en-SG" sz="1200" b="1" i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Joseph Parker </a:t>
            </a:r>
            <a:r>
              <a:rPr lang="en-SG" sz="1200" i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2018”</a:t>
            </a:r>
          </a:p>
          <a:p>
            <a:endParaRPr lang="en-SG" dirty="0"/>
          </a:p>
          <a:p>
            <a:r>
              <a:rPr lang="en-SG" dirty="0"/>
              <a:t>“He actually tweeted this quote 2 years before saying it live -&gt; self-actualization”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620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the undisputed super middleweight champion of the world</a:t>
            </a:r>
          </a:p>
          <a:p>
            <a:endParaRPr lang="en-US" dirty="0"/>
          </a:p>
          <a:p>
            <a:r>
              <a:rPr lang="en-US" dirty="0"/>
              <a:t>“throwing and landing half as many jabs, but over two times as many power punches”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130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“First let’s start with the data…”</a:t>
            </a:r>
          </a:p>
          <a:p>
            <a:endParaRPr lang="en-SG" dirty="0"/>
          </a:p>
          <a:p>
            <a:r>
              <a:rPr lang="en-SG" dirty="0"/>
              <a:t>“So I put on my earphones, threw on a podcast, and one Saturday afternoon later, I had my data”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824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“But we’re not interested if winners land more jabs…”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3246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“will landing more jabs help you win?”</a:t>
            </a:r>
          </a:p>
          <a:p>
            <a:endParaRPr lang="en-US" dirty="0"/>
          </a:p>
          <a:p>
            <a:r>
              <a:rPr lang="en-US" dirty="0"/>
              <a:t>“we use the following model, where…”</a:t>
            </a:r>
          </a:p>
          <a:p>
            <a:endParaRPr lang="en-US" dirty="0"/>
          </a:p>
          <a:p>
            <a:r>
              <a:rPr lang="en-US" dirty="0"/>
              <a:t>“we analyze this using logistic regression, and get a log odds ratio of…”</a:t>
            </a:r>
          </a:p>
          <a:p>
            <a:endParaRPr lang="en-US" dirty="0"/>
          </a:p>
          <a:p>
            <a:r>
              <a:rPr lang="en-US" dirty="0"/>
              <a:t>“There is a statistically significant effect of jabs landed on winning”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191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“This brings us to our next section…”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4707F-94B6-4EC7-B63E-CF61E6DCE3C9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778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A684-639D-FC4F-1134-86F257F9B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C384C-AE92-19E5-5DE5-C36C20260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AC278-906A-2092-F963-C557F18E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9F029-EC98-4F38-B0AF-F6E3772A8F9B}" type="datetime1">
              <a:rPr lang="en-SG" smtClean="0"/>
              <a:t>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95F10-E72F-1C75-42C8-5CC26FCB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8905E-6232-78FA-41D8-59A719CD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041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1917-C98D-D2C9-8633-F44676E5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514B9-6BF6-ED45-8256-CE5B1E414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0B228-0E13-16D6-5782-E10977DF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D724-3690-49A2-925F-5720719BA6A7}" type="datetime1">
              <a:rPr lang="en-SG" smtClean="0"/>
              <a:t>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8D1F5-A85F-BDD4-DF1F-ACB4015E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0A319-1A63-0976-7BE2-220AEB1B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37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1FAFC8-3F1D-E1A6-F2A3-58A2BE1C1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17111-41BD-97D6-99FC-B096623C8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7EB-894F-FA62-0EF6-9375FCBC4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911D-DAD2-4F58-AC32-5FD9AE3A1B6B}" type="datetime1">
              <a:rPr lang="en-SG" smtClean="0"/>
              <a:t>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D74A9-EF95-EA47-F7BA-1F90C3CD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7F998-9D24-A7A7-F3CB-F4130BFC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244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-9144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6A09A-D500-A746-8C70-35095F525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rgbClr val="00549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F3316-5896-F541-BAA3-103CA79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17" name="Freeform 16"/>
          <p:cNvSpPr/>
          <p:nvPr userDrawn="1"/>
        </p:nvSpPr>
        <p:spPr>
          <a:xfrm>
            <a:off x="5396754" y="576072"/>
            <a:ext cx="6206982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Freeform 22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Freeform 23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5706B-5BD7-469F-A11F-7E464A3275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3252" y="350366"/>
            <a:ext cx="4296997" cy="4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35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lou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2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7F589F-D605-0F45-9D9F-FE5F9476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reeform 12"/>
          <p:cNvSpPr/>
          <p:nvPr userDrawn="1"/>
        </p:nvSpPr>
        <p:spPr>
          <a:xfrm>
            <a:off x="5396754" y="576072"/>
            <a:ext cx="6206981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Freeform 14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15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589D359-CAD2-D346-96CC-F3AC99AEC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8914D-BE16-4C68-A081-1A1A3AA67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65" y="310405"/>
            <a:ext cx="470042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6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Colou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49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7F589F-D605-0F45-9D9F-FE5F9476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reeform 12"/>
          <p:cNvSpPr/>
          <p:nvPr userDrawn="1"/>
        </p:nvSpPr>
        <p:spPr>
          <a:xfrm>
            <a:off x="4572000" y="576072"/>
            <a:ext cx="7031736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15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589D359-CAD2-D346-96CC-F3AC99AEC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19" name="Freeform 18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4723F-EAA7-41A9-BBE2-9275606F9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65" y="347472"/>
            <a:ext cx="470042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24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A09A-D500-A746-8C70-35095F525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rgbClr val="00549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F3316-5896-F541-BAA3-103CA79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reeform 8"/>
          <p:cNvSpPr/>
          <p:nvPr userDrawn="1"/>
        </p:nvSpPr>
        <p:spPr>
          <a:xfrm>
            <a:off x="5405898" y="576072"/>
            <a:ext cx="6197838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 11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Freeform 17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F8E6D-95B3-443F-9F54-8D5EF242D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65" y="329161"/>
            <a:ext cx="470042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6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5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536A09A-D500-A746-8C70-35095F525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8F3316-5896-F541-BAA3-103CA79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595423" y="599606"/>
            <a:ext cx="11025963" cy="5684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A2F6D35-9B5E-A241-A641-A3C2927B7B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23" y="-23605"/>
            <a:ext cx="3042299" cy="623211"/>
          </a:xfrm>
          <a:solidFill>
            <a:srgbClr val="F58220"/>
          </a:solidFill>
        </p:spPr>
        <p:txBody>
          <a:bodyPr wrap="square" lIns="144000" tIns="144000" rIns="144000" bIns="144000" anchor="ctr" anchorCtr="1">
            <a:spAutoFit/>
          </a:bodyPr>
          <a:lstStyle>
            <a:lvl1pPr marL="6350" indent="-6350" algn="l"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36525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1B08C3-7274-2541-A630-3FDBD27EBA6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1833" y="1363108"/>
            <a:ext cx="7088364" cy="4534451"/>
          </a:xfrm>
        </p:spPr>
        <p:txBody>
          <a:bodyPr>
            <a:normAutofit/>
          </a:bodyPr>
          <a:lstStyle>
            <a:lvl1pPr marL="14288" indent="-14288">
              <a:lnSpc>
                <a:spcPct val="125000"/>
              </a:lnSpc>
              <a:buNone/>
              <a:tabLst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E1FFE5-F920-5549-AC02-1630245E8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9610" y="1376561"/>
            <a:ext cx="3419475" cy="4520998"/>
          </a:xfrm>
        </p:spPr>
        <p:txBody>
          <a:bodyPr/>
          <a:lstStyle>
            <a:lvl1pPr>
              <a:buNone/>
              <a:defRPr/>
            </a:lvl1pPr>
          </a:lstStyle>
          <a:p>
            <a:endParaRPr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E4EBE3-CC3C-094A-9821-27356B47D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241" y="97734"/>
            <a:ext cx="7553292" cy="646331"/>
          </a:xfrm>
        </p:spPr>
        <p:txBody>
          <a:bodyPr wrap="square" anchor="ctr" anchorCtr="0">
            <a:spAutoFit/>
          </a:bodyPr>
          <a:lstStyle>
            <a:lvl1pPr>
              <a:defRPr sz="2000" b="1" i="0" baseline="0">
                <a:solidFill>
                  <a:srgbClr val="0054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Title line 2</a:t>
            </a:r>
            <a:endParaRPr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60369" y="816330"/>
            <a:ext cx="9931631" cy="0"/>
          </a:xfrm>
          <a:prstGeom prst="line">
            <a:avLst/>
          </a:prstGeom>
          <a:ln w="2540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-4073" y="-1"/>
            <a:ext cx="4378850" cy="81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15"/>
          <p:cNvSpPr/>
          <p:nvPr userDrawn="1"/>
        </p:nvSpPr>
        <p:spPr>
          <a:xfrm>
            <a:off x="0" y="-9145"/>
            <a:ext cx="4374777" cy="825475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5592DE-8186-41E3-975E-D564E2454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201" y="201424"/>
            <a:ext cx="3865199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8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A41BF-77B0-C144-BE1E-848397C0B9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482" y="1242391"/>
            <a:ext cx="6096000" cy="4148316"/>
          </a:xfrm>
        </p:spPr>
        <p:txBody>
          <a:bodyPr/>
          <a:lstStyle>
            <a:lvl1pPr>
              <a:buNone/>
              <a:defRPr/>
            </a:lvl1pPr>
          </a:lstStyle>
          <a:p>
            <a:endParaRPr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F94E81B-F576-B043-89D9-CA2BC6868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601" y="5418405"/>
            <a:ext cx="1903433" cy="375657"/>
          </a:xfrm>
          <a:noFill/>
        </p:spPr>
        <p:txBody>
          <a:bodyPr wrap="none" lIns="144000" tIns="90000" rIns="144000" bIns="90000" anchor="ctr" anchorCtr="1">
            <a:spAutoFit/>
          </a:bodyPr>
          <a:lstStyle>
            <a:lvl1pPr marL="6350" indent="-6350">
              <a:buNone/>
              <a:tabLst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heading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7DE1FFE5-F920-5549-AC02-1630245E80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242391"/>
            <a:ext cx="6096000" cy="4148316"/>
          </a:xfrm>
        </p:spPr>
        <p:txBody>
          <a:bodyPr/>
          <a:lstStyle>
            <a:lvl1pPr>
              <a:buNone/>
              <a:defRPr/>
            </a:lvl1pPr>
          </a:lstStyle>
          <a:p>
            <a:endParaRPr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7E074A-1768-F44E-89EF-EA8EBED06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413894"/>
            <a:ext cx="1903433" cy="375657"/>
          </a:xfrm>
          <a:noFill/>
        </p:spPr>
        <p:txBody>
          <a:bodyPr wrap="none" lIns="144000" tIns="90000" rIns="144000" bIns="90000" anchor="ctr" anchorCtr="1">
            <a:spAutoFit/>
          </a:bodyPr>
          <a:lstStyle>
            <a:lvl1pPr marL="6350" indent="-6350">
              <a:buNone/>
              <a:tabLst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heading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E4EBE3-CC3C-094A-9821-27356B47D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241" y="97734"/>
            <a:ext cx="7553292" cy="646331"/>
          </a:xfrm>
        </p:spPr>
        <p:txBody>
          <a:bodyPr wrap="square" anchor="ctr" anchorCtr="0">
            <a:spAutoFit/>
          </a:bodyPr>
          <a:lstStyle>
            <a:lvl1pPr>
              <a:defRPr sz="2000" b="1" i="0" baseline="0">
                <a:solidFill>
                  <a:srgbClr val="0054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Title line 2</a:t>
            </a:r>
            <a:endParaRPr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260369" y="816330"/>
            <a:ext cx="9931631" cy="0"/>
          </a:xfrm>
          <a:prstGeom prst="line">
            <a:avLst/>
          </a:prstGeom>
          <a:ln w="2540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-4073" y="-1"/>
            <a:ext cx="4378850" cy="81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Freeform 24"/>
          <p:cNvSpPr/>
          <p:nvPr userDrawn="1"/>
        </p:nvSpPr>
        <p:spPr>
          <a:xfrm>
            <a:off x="0" y="-9145"/>
            <a:ext cx="4374777" cy="825475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F48BA-DA3C-4139-A330-D3717970C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590" y="195539"/>
            <a:ext cx="3860242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D063-197F-B31F-E29E-D57177C4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255CF-77B8-7ADA-FF16-F68C296AC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C178D-271E-F174-6530-543C0FEC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774D-9275-4C96-AC1A-577E0705C1D3}" type="datetime1">
              <a:rPr lang="en-SG" smtClean="0"/>
              <a:t>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98BEF-7F3B-A638-EC34-BB45F0F0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83249-4ADC-6A89-5650-C5539AE1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719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CE60-CA26-3834-E4D3-2F0B74A2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83DB9-07F1-6864-8D47-0C4BDFE0C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44320-0231-F11D-289C-14F7C146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831D-0FE6-46A9-93F3-4371D064D3FA}" type="datetime1">
              <a:rPr lang="en-SG" smtClean="0"/>
              <a:t>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5C736-384B-EFE8-B20D-18513F73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FB0DA-2D88-28BF-5F6F-4A719959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42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D33B-2C66-8B4D-9419-763BC29D1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F9212-FC2D-273F-5F0F-E52F84E68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D233F-4974-2D20-97F0-307A75CDF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E8FB6-F87F-3A17-D8CD-EA17CBE3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F839-3835-46CB-A260-34BCC38BB6C6}" type="datetime1">
              <a:rPr lang="en-SG" smtClean="0"/>
              <a:t>5/9/2023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6474E-66FA-8A0C-0BCA-F16EB46D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2DA0D-4E0F-BF7C-091A-2AB0E16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913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F7E1-2ACB-B355-8691-6083A646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244B1-B284-6EA8-0955-7A4A733C2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E75FB-6F58-0879-C44C-E5FB7B253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1DBC7-6654-795C-B0EB-7BD45533D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85FEC-830B-348B-B9EF-0DDA1C907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231C9-8C0F-60C3-013C-21E0B6E9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AB06-3D28-4F09-B974-7A839E415259}" type="datetime1">
              <a:rPr lang="en-SG" smtClean="0"/>
              <a:t>5/9/2023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56928-E415-B5D0-85C9-1148D7BF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63AF3-DE90-9774-D9D1-E59DB930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679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C83F-EB3C-C938-DC41-A19AAE1E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4F529-1EB3-01E2-7143-E9011670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3998-D13C-4347-B7A1-72798FF31086}" type="datetime1">
              <a:rPr lang="en-SG" smtClean="0"/>
              <a:t>5/9/2023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EB86B-DAD9-90E1-8624-C2897DDB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4626A-64FC-8831-AD9B-17115884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09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90029-C80E-C4C7-23E5-F4DBE554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F23-FB4D-4CA1-B90D-235FB43A0AB7}" type="datetime1">
              <a:rPr lang="en-SG" smtClean="0"/>
              <a:t>5/9/2023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7FDE7-D523-7A5A-B3E4-5E909E5E6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C8B39-EF90-56EB-4817-A7AAF92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574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AFA8-022D-637B-4C61-4A2E5186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9849E-1F27-B92F-7619-743750458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39E51-5B1F-14B5-C0CB-2BDEA239F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655B8-0E24-D16A-4EE1-1D233B97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37AAE-12D4-41A3-9AAA-7E08735F1C3F}" type="datetime1">
              <a:rPr lang="en-SG" smtClean="0"/>
              <a:t>5/9/2023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2942F-28D1-0082-7017-F59ACBCC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BF1C3-C49B-0AE7-F98B-056EB259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67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FA44-0DC8-E68F-2E8D-570615D6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BFD821-0E75-57E5-9556-C3922871D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FB190-3DE6-FC12-765D-ED352C4BD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62DE4-DD20-4731-E865-354493BF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4638-561D-4CB3-BC9C-1CB609C7059C}" type="datetime1">
              <a:rPr lang="en-SG" smtClean="0"/>
              <a:t>5/9/2023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2E74E-16D4-DE4C-5D63-B0E8FDE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DE994-C2EE-86FC-1E35-9366DCFE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39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1E9B9-C54B-5771-3780-1D943AD6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9208E-7B76-E689-F125-AF01A7886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FBD5B-AF1D-5C29-4AED-33157A0EC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5281E-879E-497D-890E-8067D9365659}" type="datetime1">
              <a:rPr lang="en-SG" smtClean="0"/>
              <a:t>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8C7F6-706A-1490-891D-4C6E87AF1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9AA4A-1D91-E464-4770-EA672EF98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D865-0B5B-4F64-A591-08230EB3DC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64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A40B5-226E-7E4C-B89B-A338EECC7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D0AD6-175F-E541-9823-4552FBBA8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613BE-F7AB-1A4B-83CD-3EED74D6B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E3CB0D-12EF-44E5-B087-2D67DFC9DC03}" type="datetime1">
              <a:rPr lang="en-SG" smtClean="0">
                <a:latin typeface="Arial" panose="020B0604020202020204" pitchFamily="34" charset="0"/>
                <a:cs typeface="Arial" panose="020B0604020202020204" pitchFamily="34" charset="0"/>
              </a:rPr>
              <a:t>5/9/2023</a:t>
            </a:fld>
            <a:endParaRPr lang="en-S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23CF1-C618-2849-B730-E15420E6A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S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CE9E9-5D00-AE4A-A479-E463C36F2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7E3877-AE46-9248-AF54-06757ED096C8}" type="slidenum">
              <a:rPr lang="en-SG" smtClean="0"/>
              <a:pPr/>
              <a:t>‹#›</a:t>
            </a:fld>
            <a:endParaRPr lang="en-S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0.gi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8" name="Rectangle 308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ld boxing gloves pictures 2048x1536">
            <a:extLst>
              <a:ext uri="{FF2B5EF4-FFF2-40B4-BE49-F238E27FC236}">
                <a16:creationId xmlns:a16="http://schemas.microsoft.com/office/drawing/2014/main" id="{17EA5193-1F6A-4B77-B3D7-8344F9989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9" name="Rectangle 309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3D62D-370F-71D7-A76E-1348A5E91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SG" sz="4800"/>
              <a:t>Boxing with George Box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DA530-8443-BEFF-752E-0563316D5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SG" sz="2000" dirty="0"/>
              <a:t>Kenneth Lee</a:t>
            </a:r>
          </a:p>
          <a:p>
            <a:pPr algn="l"/>
            <a:r>
              <a:rPr lang="en-SG" sz="1600" dirty="0"/>
              <a:t>Duke-NUS Medical School, Singapore</a:t>
            </a:r>
          </a:p>
        </p:txBody>
      </p:sp>
      <p:sp>
        <p:nvSpPr>
          <p:cNvPr id="3100" name="Rectangle 309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01" name="Rectangle 309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73208-65FA-C640-201F-9E35764B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5790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30 Mexico Viva Mexico GIFs | Find the best GIF on Gfycat">
            <a:extLst>
              <a:ext uri="{FF2B5EF4-FFF2-40B4-BE49-F238E27FC236}">
                <a16:creationId xmlns:a16="http://schemas.microsoft.com/office/drawing/2014/main" id="{F156C1CB-89F9-99CC-6E21-9396E629A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9" y="273774"/>
            <a:ext cx="11227665" cy="63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D5E11-1508-3828-AFAB-12FBD0BC2F75}"/>
              </a:ext>
            </a:extLst>
          </p:cNvPr>
          <p:cNvSpPr txBox="1"/>
          <p:nvPr/>
        </p:nvSpPr>
        <p:spPr>
          <a:xfrm>
            <a:off x="5848279" y="979499"/>
            <a:ext cx="6457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>
                <a:solidFill>
                  <a:schemeClr val="bg1"/>
                </a:solidFill>
              </a:rPr>
              <a:t>“VIVA MEXICO”</a:t>
            </a:r>
          </a:p>
          <a:p>
            <a:pPr algn="ctr"/>
            <a:r>
              <a:rPr lang="en-SG" sz="5400" b="1" dirty="0">
                <a:solidFill>
                  <a:schemeClr val="bg1"/>
                </a:solidFill>
              </a:rPr>
              <a:t>Country of Origin</a:t>
            </a:r>
            <a:br>
              <a:rPr lang="en-SG" sz="5400" b="1" dirty="0">
                <a:solidFill>
                  <a:schemeClr val="bg1"/>
                </a:solidFill>
              </a:rPr>
            </a:br>
            <a:r>
              <a:rPr lang="en-SG" sz="5400" b="1" dirty="0">
                <a:solidFill>
                  <a:schemeClr val="bg1"/>
                </a:solidFill>
              </a:rPr>
              <a:t>as a “Confounder”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F1DD9-94EE-444F-28C8-C940CA5F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483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8951-C571-1D0D-665A-DE352C13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Model 2: “Viva Mexico!”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5A32FB-64C9-E1A9-39F5-35428A618A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39175" y="1825625"/>
                <a:ext cx="697774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SG" sz="2800" dirty="0"/>
                  <a:t>Country is a “</a:t>
                </a:r>
                <a:r>
                  <a:rPr lang="en-SG" sz="2800" dirty="0">
                    <a:solidFill>
                      <a:srgbClr val="0070C0"/>
                    </a:solidFill>
                  </a:rPr>
                  <a:t>confounder</a:t>
                </a:r>
                <a:r>
                  <a:rPr lang="en-SG" sz="2800" dirty="0"/>
                  <a:t>”</a:t>
                </a:r>
                <a:endParaRPr lang="en-SG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SG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eqArr>
                            <m:eqArr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SG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Win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Lose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b="0" i="0" smtClean="0"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b="0" i="0" smtClean="0"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e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country</m:t>
                                  </m:r>
                                  <m: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of</m:t>
                                  </m:r>
                                  <m: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origin</m:t>
                                  </m:r>
                                </m:e>
                              </m:d>
                            </m:e>
                          </m:eqArr>
                        </m:e>
                      </m:func>
                    </m:oMath>
                  </m:oMathPara>
                </a14:m>
                <a:endParaRPr lang="en-SG" dirty="0"/>
              </a:p>
              <a:p>
                <a:endParaRPr lang="en-SG" sz="28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G" sz="2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SG" sz="2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SG" sz="2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SG" sz="2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0.02</m:t>
                    </m:r>
                    <m:r>
                      <a:rPr lang="en-SG" sz="2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G" sz="2600" b="0" i="1" smtClean="0">
                            <a:latin typeface="Cambria Math" panose="02040503050406030204" pitchFamily="18" charset="0"/>
                          </a:rPr>
                          <m:t>95% </m:t>
                        </m:r>
                        <m:r>
                          <m:rPr>
                            <m:sty m:val="p"/>
                          </m:rPr>
                          <a:rPr lang="en-SG" sz="2600" b="0" i="0" smtClean="0">
                            <a:latin typeface="Cambria Math" panose="02040503050406030204" pitchFamily="18" charset="0"/>
                          </a:rPr>
                          <m:t>CI</m:t>
                        </m:r>
                        <m:r>
                          <a:rPr lang="en-SG" sz="2600" b="0" i="0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0.01</m:t>
                        </m:r>
                        <m:r>
                          <a:rPr lang="en-SG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, 0.031</m:t>
                        </m:r>
                      </m:e>
                    </m:d>
                  </m:oMath>
                </a14:m>
                <a:endParaRPr lang="en-SG" sz="2600" dirty="0"/>
              </a:p>
              <a:p>
                <a:endParaRPr lang="en-SG" sz="2600" dirty="0"/>
              </a:p>
              <a:p>
                <a:pPr marL="0" indent="0">
                  <a:buNone/>
                </a:pPr>
                <a:endParaRPr lang="en-SG" sz="2600" dirty="0"/>
              </a:p>
              <a:p>
                <a:pPr marL="0" indent="0">
                  <a:buNone/>
                </a:pPr>
                <a:endParaRPr lang="en-SG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5A32FB-64C9-E1A9-39F5-35428A618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39175" y="1825625"/>
                <a:ext cx="6977743" cy="4351338"/>
              </a:xfrm>
              <a:blipFill>
                <a:blip r:embed="rId3"/>
                <a:stretch>
                  <a:fillRect l="-1747" t="-224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37254D75-4D78-0F8D-3537-B3687D0629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5" r="40162"/>
          <a:stretch/>
        </p:blipFill>
        <p:spPr>
          <a:xfrm>
            <a:off x="561531" y="1825625"/>
            <a:ext cx="3533053" cy="3017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B0BC3B-D7F4-C661-794A-F47CB5CA834D}"/>
              </a:ext>
            </a:extLst>
          </p:cNvPr>
          <p:cNvSpPr/>
          <p:nvPr/>
        </p:nvSpPr>
        <p:spPr>
          <a:xfrm>
            <a:off x="3120933" y="4138982"/>
            <a:ext cx="828041" cy="6388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C1CE4-1777-C1F0-0BD5-E2C4E76B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11</a:t>
            </a:fld>
            <a:endParaRPr lang="en-SG"/>
          </a:p>
        </p:txBody>
      </p:sp>
      <p:pic>
        <p:nvPicPr>
          <p:cNvPr id="7" name="Picture 10" descr="Analysis andre GIF - Find on GIFER">
            <a:extLst>
              <a:ext uri="{FF2B5EF4-FFF2-40B4-BE49-F238E27FC236}">
                <a16:creationId xmlns:a16="http://schemas.microsoft.com/office/drawing/2014/main" id="{0DBDD3A9-1FA4-5D38-C74C-EBA82C22A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r="16654"/>
          <a:stretch/>
        </p:blipFill>
        <p:spPr bwMode="auto">
          <a:xfrm>
            <a:off x="7361538" y="2802917"/>
            <a:ext cx="2498123" cy="23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anelo Cotto GIF - Canelo Cotto - Discover &amp; Share GIFs">
            <a:extLst>
              <a:ext uri="{FF2B5EF4-FFF2-40B4-BE49-F238E27FC236}">
                <a16:creationId xmlns:a16="http://schemas.microsoft.com/office/drawing/2014/main" id="{73032AEA-480B-0804-909A-27B20BBE9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r="39968"/>
          <a:stretch/>
        </p:blipFill>
        <p:spPr bwMode="auto">
          <a:xfrm>
            <a:off x="4759320" y="2802917"/>
            <a:ext cx="2034639" cy="23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7203-3B83-DD5E-D4E4-A12289B1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/>
              <a:t>“It </a:t>
            </a:r>
            <a:r>
              <a:rPr lang="en-SG" b="1" dirty="0" err="1"/>
              <a:t>ain’t</a:t>
            </a:r>
            <a:r>
              <a:rPr lang="en-SG" b="1" dirty="0"/>
              <a:t> about how hard you can hit”</a:t>
            </a:r>
            <a:br>
              <a:rPr lang="en-SG" b="1" dirty="0"/>
            </a:br>
            <a:r>
              <a:rPr lang="en-SG" b="1" dirty="0"/>
              <a:t>Power punches as a “Mediator”</a:t>
            </a:r>
          </a:p>
        </p:txBody>
      </p:sp>
      <p:pic>
        <p:nvPicPr>
          <p:cNvPr id="4" name="Picture 14" descr="Best Naoya Inoue GIFs | Gfycat">
            <a:extLst>
              <a:ext uri="{FF2B5EF4-FFF2-40B4-BE49-F238E27FC236}">
                <a16:creationId xmlns:a16="http://schemas.microsoft.com/office/drawing/2014/main" id="{D6EA610D-029E-B8D1-EF85-A24125F4A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r="37851"/>
          <a:stretch/>
        </p:blipFill>
        <p:spPr bwMode="auto">
          <a:xfrm>
            <a:off x="4433182" y="2482599"/>
            <a:ext cx="3881222" cy="36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Canelo Cotto GIF - Canelo Cotto - Discover &amp; Share GIFs">
            <a:extLst>
              <a:ext uri="{FF2B5EF4-FFF2-40B4-BE49-F238E27FC236}">
                <a16:creationId xmlns:a16="http://schemas.microsoft.com/office/drawing/2014/main" id="{BB66D9E6-55E2-2508-3BE7-81A1706DC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r="39968"/>
          <a:stretch/>
        </p:blipFill>
        <p:spPr bwMode="auto">
          <a:xfrm>
            <a:off x="8477944" y="2482599"/>
            <a:ext cx="3201900" cy="363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Anthony Joshua Knockout GIF - AnthonyJoshua Knockout Boxing - Discover &amp;  Share GIFs | Anthony joshua knockout, Anthony joshua, Knockout">
            <a:extLst>
              <a:ext uri="{FF2B5EF4-FFF2-40B4-BE49-F238E27FC236}">
                <a16:creationId xmlns:a16="http://schemas.microsoft.com/office/drawing/2014/main" id="{1FC09CF8-0C89-2EFA-F95C-ECB5751CB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r="23075"/>
          <a:stretch/>
        </p:blipFill>
        <p:spPr bwMode="auto">
          <a:xfrm>
            <a:off x="624126" y="2482600"/>
            <a:ext cx="3645516" cy="36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1E8E9-5ACF-F450-8478-E96390D0E67E}"/>
              </a:ext>
            </a:extLst>
          </p:cNvPr>
          <p:cNvSpPr txBox="1"/>
          <p:nvPr/>
        </p:nvSpPr>
        <p:spPr>
          <a:xfrm>
            <a:off x="1598996" y="1961980"/>
            <a:ext cx="1589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dirty="0"/>
              <a:t>The Cross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BB7BF-3486-8CB2-9623-24D6E8E1C75E}"/>
              </a:ext>
            </a:extLst>
          </p:cNvPr>
          <p:cNvSpPr txBox="1"/>
          <p:nvPr/>
        </p:nvSpPr>
        <p:spPr>
          <a:xfrm>
            <a:off x="5586188" y="1961980"/>
            <a:ext cx="171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dirty="0"/>
              <a:t>The Hooks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D7BF2-F1AC-2487-978D-C20EB7546950}"/>
              </a:ext>
            </a:extLst>
          </p:cNvPr>
          <p:cNvSpPr txBox="1"/>
          <p:nvPr/>
        </p:nvSpPr>
        <p:spPr>
          <a:xfrm>
            <a:off x="8879182" y="1961980"/>
            <a:ext cx="2176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dirty="0"/>
              <a:t>The Uppercut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0E0CA2-E70F-2F4F-D8AC-948D3BB8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943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9E15-DF80-DC46-388E-AB9482EB8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66862" cy="1325563"/>
          </a:xfrm>
        </p:spPr>
        <p:txBody>
          <a:bodyPr/>
          <a:lstStyle/>
          <a:p>
            <a:r>
              <a:rPr lang="en-SG" dirty="0"/>
              <a:t>Model 3: “It </a:t>
            </a:r>
            <a:r>
              <a:rPr lang="en-SG" dirty="0" err="1"/>
              <a:t>ain’t</a:t>
            </a:r>
            <a:r>
              <a:rPr lang="en-SG" dirty="0"/>
              <a:t> about how hard you can hit”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0B6E4C-0741-17C9-6CC4-AFBBADE7A3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49282" y="1825625"/>
                <a:ext cx="723122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SG" dirty="0"/>
                  <a:t># of power punches landed is a “</a:t>
                </a:r>
                <a:r>
                  <a:rPr lang="en-SG" dirty="0">
                    <a:solidFill>
                      <a:srgbClr val="0070C0"/>
                    </a:solidFill>
                  </a:rPr>
                  <a:t>mediator</a:t>
                </a:r>
                <a:r>
                  <a:rPr lang="en-SG" dirty="0"/>
                  <a:t>”</a:t>
                </a:r>
                <a:endParaRPr lang="en-SG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SG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eqArr>
                            <m:eqArr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SG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Win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P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Lose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b="0" i="0" smtClean="0"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b="0" i="0" smtClean="0"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e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power</m:t>
                                  </m:r>
                                  <m: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punches</m:t>
                                  </m:r>
                                  <m: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e>
                          </m:eqArr>
                        </m:e>
                      </m:func>
                    </m:oMath>
                  </m:oMathPara>
                </a14:m>
                <a:endParaRPr lang="en-SG" dirty="0"/>
              </a:p>
              <a:p>
                <a:pPr marL="0" indent="0">
                  <a:buNone/>
                </a:pPr>
                <a:endParaRPr lang="en-SG" sz="28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SG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0.02</m:t>
                    </m:r>
                    <m:r>
                      <a:rPr lang="en-SG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1 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G" sz="2800" b="0" i="1" smtClean="0">
                            <a:latin typeface="Cambria Math" panose="02040503050406030204" pitchFamily="18" charset="0"/>
                          </a:rPr>
                          <m:t>95% </m:t>
                        </m:r>
                        <m:r>
                          <m:rPr>
                            <m:sty m:val="p"/>
                          </m:rPr>
                          <a:rPr lang="en-SG" sz="2800" b="0" i="0" smtClean="0">
                            <a:latin typeface="Cambria Math" panose="02040503050406030204" pitchFamily="18" charset="0"/>
                          </a:rPr>
                          <m:t>CI</m:t>
                        </m:r>
                        <m:r>
                          <a:rPr lang="en-SG" sz="2800" b="0" i="0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0.01</m:t>
                        </m:r>
                        <m:r>
                          <a:rPr lang="en-SG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0.0</m:t>
                        </m:r>
                        <m:r>
                          <a:rPr lang="en-SG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e>
                    </m:d>
                  </m:oMath>
                </a14:m>
                <a:endParaRPr lang="en-SG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SG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SG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0.004 (</m:t>
                    </m:r>
                    <m:r>
                      <a:rPr lang="en-SG" i="1"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SG">
                        <a:latin typeface="Cambria Math" panose="02040503050406030204" pitchFamily="18" charset="0"/>
                      </a:rPr>
                      <m:t>CI</m:t>
                    </m:r>
                    <m:r>
                      <a:rPr lang="en-SG">
                        <a:latin typeface="Cambria Math" panose="02040503050406030204" pitchFamily="18" charset="0"/>
                      </a:rPr>
                      <m:t>:</m:t>
                    </m:r>
                    <m:r>
                      <a:rPr lang="en-SG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0.002, 0.007)</m:t>
                    </m:r>
                  </m:oMath>
                </a14:m>
                <a:endParaRPr lang="en-SG" dirty="0"/>
              </a:p>
              <a:p>
                <a:pPr marL="0" indent="0">
                  <a:buNone/>
                </a:pPr>
                <a:endParaRPr lang="en-SG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0B6E4C-0741-17C9-6CC4-AFBBADE7A3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49282" y="1825625"/>
                <a:ext cx="7231224" cy="4351338"/>
              </a:xfrm>
              <a:blipFill>
                <a:blip r:embed="rId3"/>
                <a:stretch>
                  <a:fillRect l="-1686" t="-224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6272635F-B35A-CECC-82AC-1C1D079AA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8" r="76"/>
          <a:stretch/>
        </p:blipFill>
        <p:spPr>
          <a:xfrm>
            <a:off x="528674" y="1690688"/>
            <a:ext cx="4016891" cy="3017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EFBCCC-B421-4489-CDD2-BE8D370A9631}"/>
              </a:ext>
            </a:extLst>
          </p:cNvPr>
          <p:cNvSpPr/>
          <p:nvPr/>
        </p:nvSpPr>
        <p:spPr>
          <a:xfrm>
            <a:off x="3066941" y="3116421"/>
            <a:ext cx="828041" cy="62515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65622-BFBB-D48D-9080-9A19F57D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13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04FF7-70BF-705F-11C6-B27C919B4566}"/>
              </a:ext>
            </a:extLst>
          </p:cNvPr>
          <p:cNvSpPr txBox="1"/>
          <p:nvPr/>
        </p:nvSpPr>
        <p:spPr>
          <a:xfrm>
            <a:off x="3068216" y="5798319"/>
            <a:ext cx="605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Which model should we use?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3441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5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ometimes you have a bad day,' says NSAC executive about judge Adalaide  Byrd's scorecard - ESPN">
            <a:extLst>
              <a:ext uri="{FF2B5EF4-FFF2-40B4-BE49-F238E27FC236}">
                <a16:creationId xmlns:a16="http://schemas.microsoft.com/office/drawing/2014/main" id="{9F62EE25-B24A-E9C5-A515-988EC4C8F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860A9-3E45-CFCA-EB56-E65E2F12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5" y="1048247"/>
            <a:ext cx="3973385" cy="27679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“We go to the score cards”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64CC0D-2751-61F4-5197-5E1C0C68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98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860A9-3E45-CFCA-EB56-E65E2F12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AIC &amp; BIC: “We go to the score cards”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41C7A-1311-2AEA-DFEC-FCCE228A9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Balancing model fit with model complexity</a:t>
            </a:r>
          </a:p>
          <a:p>
            <a:r>
              <a:rPr lang="en-SG" dirty="0"/>
              <a:t>Want a lower value for AIC and BIC</a:t>
            </a:r>
          </a:p>
          <a:p>
            <a:endParaRPr lang="en-SG" dirty="0"/>
          </a:p>
          <a:p>
            <a:endParaRPr lang="en-S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D24DCE-D5E9-451C-6E10-768C5B1DB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397540"/>
              </p:ext>
            </p:extLst>
          </p:nvPr>
        </p:nvGraphicFramePr>
        <p:xfrm>
          <a:off x="1063168" y="3014502"/>
          <a:ext cx="6314753" cy="3396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8513">
                  <a:extLst>
                    <a:ext uri="{9D8B030D-6E8A-4147-A177-3AD203B41FA5}">
                      <a16:colId xmlns:a16="http://schemas.microsoft.com/office/drawing/2014/main" val="379328065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1330604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76755578"/>
                    </a:ext>
                  </a:extLst>
                </a:gridCol>
              </a:tblGrid>
              <a:tr h="339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00" dirty="0">
                          <a:effectLst/>
                        </a:rPr>
                        <a:t> Model</a:t>
                      </a:r>
                      <a:endParaRPr lang="en-SG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AIC</a:t>
                      </a:r>
                      <a:endParaRPr lang="en-SG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BIC</a:t>
                      </a:r>
                      <a:endParaRPr lang="en-SG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7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55613"/>
                  </a:ext>
                </a:extLst>
              </a:tr>
            </a:tbl>
          </a:graphicData>
        </a:graphic>
      </p:graphicFrame>
      <p:pic>
        <p:nvPicPr>
          <p:cNvPr id="6" name="Picture 5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B287143E-6566-6772-BA35-0419370F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5" r="74103"/>
          <a:stretch/>
        </p:blipFill>
        <p:spPr>
          <a:xfrm>
            <a:off x="1109823" y="4635238"/>
            <a:ext cx="1633379" cy="175673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1C3BFF-7CF2-6808-914D-C46B5F14F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217616"/>
              </p:ext>
            </p:extLst>
          </p:nvPr>
        </p:nvGraphicFramePr>
        <p:xfrm>
          <a:off x="1063168" y="3354140"/>
          <a:ext cx="6314753" cy="3553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8513">
                  <a:extLst>
                    <a:ext uri="{9D8B030D-6E8A-4147-A177-3AD203B41FA5}">
                      <a16:colId xmlns:a16="http://schemas.microsoft.com/office/drawing/2014/main" val="388736953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0263378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40652511"/>
                    </a:ext>
                  </a:extLst>
                </a:gridCol>
              </a:tblGrid>
              <a:tr h="355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Model 1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800" kern="100" dirty="0">
                          <a:effectLst/>
                        </a:rPr>
                        <a:t>689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800" kern="100" dirty="0">
                          <a:effectLst/>
                        </a:rPr>
                        <a:t>698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93756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2C9CD8-586C-23C3-5ED7-6CDDDA868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292192"/>
              </p:ext>
            </p:extLst>
          </p:nvPr>
        </p:nvGraphicFramePr>
        <p:xfrm>
          <a:off x="1063168" y="3709504"/>
          <a:ext cx="6314753" cy="3553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8513">
                  <a:extLst>
                    <a:ext uri="{9D8B030D-6E8A-4147-A177-3AD203B41FA5}">
                      <a16:colId xmlns:a16="http://schemas.microsoft.com/office/drawing/2014/main" val="219078882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9183298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69698252"/>
                    </a:ext>
                  </a:extLst>
                </a:gridCol>
              </a:tblGrid>
              <a:tr h="355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Model 2 (country)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800" kern="100" dirty="0">
                          <a:effectLst/>
                        </a:rPr>
                        <a:t>713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800" kern="100" dirty="0">
                          <a:effectLst/>
                        </a:rPr>
                        <a:t>897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38362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10D42D-8CEF-4193-F148-2BA7EF8E0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87269"/>
              </p:ext>
            </p:extLst>
          </p:nvPr>
        </p:nvGraphicFramePr>
        <p:xfrm>
          <a:off x="1063168" y="4064868"/>
          <a:ext cx="6314753" cy="3553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8513">
                  <a:extLst>
                    <a:ext uri="{9D8B030D-6E8A-4147-A177-3AD203B41FA5}">
                      <a16:colId xmlns:a16="http://schemas.microsoft.com/office/drawing/2014/main" val="417761778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53455337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63035122"/>
                    </a:ext>
                  </a:extLst>
                </a:gridCol>
              </a:tblGrid>
              <a:tr h="3553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</a:rPr>
                        <a:t>Model 3 (power)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800" kern="100" dirty="0">
                          <a:effectLst/>
                        </a:rPr>
                        <a:t>681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800" kern="100" dirty="0">
                          <a:effectLst/>
                        </a:rPr>
                        <a:t>694</a:t>
                      </a:r>
                      <a:endParaRPr lang="en-SG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862788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6C39C184-78D3-5C6B-AB1F-C77577D5D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t="4005" r="40518"/>
          <a:stretch/>
        </p:blipFill>
        <p:spPr>
          <a:xfrm>
            <a:off x="2985797" y="4625193"/>
            <a:ext cx="2099388" cy="1756731"/>
          </a:xfrm>
          <a:prstGeom prst="rect">
            <a:avLst/>
          </a:prstGeom>
        </p:spPr>
      </p:pic>
      <p:pic>
        <p:nvPicPr>
          <p:cNvPr id="12" name="Picture 11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06FC0169-B6B7-2596-1C4F-5C2149049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1" t="4005" r="-123"/>
          <a:stretch/>
        </p:blipFill>
        <p:spPr>
          <a:xfrm>
            <a:off x="5393095" y="4635237"/>
            <a:ext cx="2456026" cy="175673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6F20C7-5A60-1C82-B07E-0D4C62ED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15</a:t>
            </a:fld>
            <a:endParaRPr lang="en-SG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64C8D0-A2C7-C717-A9B7-C46A9D24107E}"/>
              </a:ext>
            </a:extLst>
          </p:cNvPr>
          <p:cNvGrpSpPr/>
          <p:nvPr/>
        </p:nvGrpSpPr>
        <p:grpSpPr>
          <a:xfrm>
            <a:off x="8330682" y="3014502"/>
            <a:ext cx="3023118" cy="3056764"/>
            <a:chOff x="8330682" y="3014502"/>
            <a:chExt cx="3023118" cy="3056764"/>
          </a:xfrm>
        </p:grpSpPr>
        <p:pic>
          <p:nvPicPr>
            <p:cNvPr id="1026" name="Picture 2" descr="Winner Of The Boxing Fight Stock Photo - Download Image Now - Boxing -  Sport, Winning, Success - iStock">
              <a:extLst>
                <a:ext uri="{FF2B5EF4-FFF2-40B4-BE49-F238E27FC236}">
                  <a16:creationId xmlns:a16="http://schemas.microsoft.com/office/drawing/2014/main" id="{C2657D84-5290-2455-2DAB-71CFF6E33B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0" t="3607" r="15892"/>
            <a:stretch/>
          </p:blipFill>
          <p:spPr bwMode="auto">
            <a:xfrm>
              <a:off x="8330682" y="3014502"/>
              <a:ext cx="3023118" cy="3056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AE6669-931D-FF15-E6FE-8CDD29136654}"/>
                </a:ext>
              </a:extLst>
            </p:cNvPr>
            <p:cNvSpPr txBox="1"/>
            <p:nvPr/>
          </p:nvSpPr>
          <p:spPr>
            <a:xfrm>
              <a:off x="8442649" y="3648881"/>
              <a:ext cx="102792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Model 3</a:t>
              </a:r>
              <a:endParaRPr lang="en-SG" dirty="0"/>
            </a:p>
          </p:txBody>
        </p:sp>
      </p:grpSp>
    </p:spTree>
    <p:extLst>
      <p:ext uri="{BB962C8B-B14F-4D97-AF65-F5344CB8AC3E}">
        <p14:creationId xmlns:p14="http://schemas.microsoft.com/office/powerpoint/2010/main" val="35324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D8F2-E080-8667-BC45-3F31269E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Model 4: “It’s just you and the other guy”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DFDF-324D-F694-CF57-609A69521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4672013"/>
          </a:xfrm>
        </p:spPr>
        <p:txBody>
          <a:bodyPr/>
          <a:lstStyle/>
          <a:p>
            <a:pPr marL="0" indent="0">
              <a:buNone/>
            </a:pPr>
            <a:r>
              <a:rPr lang="en-SG" dirty="0"/>
              <a:t>Logistic Regression:</a:t>
            </a:r>
          </a:p>
          <a:p>
            <a:pPr marL="0" indent="0">
              <a:buNone/>
            </a:pPr>
            <a:endParaRPr lang="en-SG" sz="9600" dirty="0"/>
          </a:p>
          <a:p>
            <a:pPr marL="0" indent="0">
              <a:buNone/>
            </a:pPr>
            <a:r>
              <a:rPr lang="en-SG" dirty="0"/>
              <a:t>Conditional Logistic Regression:</a:t>
            </a:r>
          </a:p>
          <a:p>
            <a:pPr lvl="1"/>
            <a:r>
              <a:rPr lang="en-SG" dirty="0"/>
              <a:t>Within-fight comparisons</a:t>
            </a:r>
          </a:p>
          <a:p>
            <a:pPr lvl="1"/>
            <a:r>
              <a:rPr lang="en-US" dirty="0"/>
              <a:t>Given that there is only one winner in a matchup: </a:t>
            </a:r>
            <a:br>
              <a:rPr lang="en-US" dirty="0"/>
            </a:br>
            <a:r>
              <a:rPr lang="en-US" dirty="0"/>
              <a:t>What is the probability that </a:t>
            </a:r>
            <a:r>
              <a:rPr lang="en-US" dirty="0">
                <a:solidFill>
                  <a:srgbClr val="0070C0"/>
                </a:solidFill>
              </a:rPr>
              <a:t>Boxer A</a:t>
            </a:r>
            <a:r>
              <a:rPr lang="en-US" dirty="0"/>
              <a:t> won and not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Boxer B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181CB-8687-5606-903F-12B2A93C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7" t="38562" r="27815" b="17284"/>
          <a:stretch/>
        </p:blipFill>
        <p:spPr>
          <a:xfrm>
            <a:off x="9884613" y="1436080"/>
            <a:ext cx="2017852" cy="199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665C6-AE6F-5D0F-FDFD-90ED617AD399}"/>
                  </a:ext>
                </a:extLst>
              </p:cNvPr>
              <p:cNvSpPr txBox="1"/>
              <p:nvPr/>
            </p:nvSpPr>
            <p:spPr>
              <a:xfrm>
                <a:off x="0" y="5173337"/>
                <a:ext cx="12192000" cy="1386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sz="16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SG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Boxer</m:t>
                          </m:r>
                          <m: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wins</m:t>
                          </m:r>
                          <m: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Boxer</m:t>
                          </m:r>
                          <m: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loses</m:t>
                          </m:r>
                          <m:r>
                            <a:rPr lang="en-SG" sz="1600" b="0" i="1" smtClean="0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Boxer</m:t>
                          </m:r>
                          <m: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wins</m:t>
                          </m:r>
                        </m:e>
                      </m:d>
                      <m:r>
                        <a:rPr lang="en-SG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SG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Boxer</m:t>
                              </m:r>
                              <m: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wins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Boxer</m:t>
                          </m:r>
                          <m: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loses</m:t>
                          </m:r>
                          <m:r>
                            <a:rPr lang="en-SG" sz="16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SG" sz="16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Boxer</m:t>
                              </m:r>
                              <m: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wins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SG" sz="160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SG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Boxer</m:t>
                              </m:r>
                              <m: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loses</m:t>
                              </m:r>
                            </m:e>
                          </m:d>
                          <m:r>
                            <a:rPr lang="en-SG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SG" sz="16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Boxer</m:t>
                              </m:r>
                              <m: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SG" sz="16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loses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SG" sz="160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SG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SG" sz="16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Boxer</m:t>
                              </m:r>
                              <m: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 sz="16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wins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SG" sz="1600" b="0" i="1" dirty="0">
                  <a:latin typeface="Cambria Math" panose="02040503050406030204" pitchFamily="18" charset="0"/>
                </a:endParaRPr>
              </a:p>
              <a:p>
                <a:endParaRPr lang="en-SG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SG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SG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Boxer</m:t>
                                  </m:r>
                                  <m: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  <m: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Boxer</m:t>
                                  </m:r>
                                  <m: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power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punches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SG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Boxer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  <m:r>
                                <a:rPr lang="en-SG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Boxer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power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punches</m:t>
                                  </m:r>
                                  <m: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sup>
                          </m:sSup>
                          <m:r>
                            <a:rPr lang="en-SG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SG" sz="16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Boxer</m:t>
                                  </m:r>
                                  <m: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  <m:r>
                                <a:rPr lang="en-SG" sz="16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Boxer</m:t>
                                  </m:r>
                                  <m: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SG" sz="16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power</m:t>
                                  </m:r>
                                  <m: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punches</m:t>
                                  </m:r>
                                  <m: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SG" sz="16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665C6-AE6F-5D0F-FDFD-90ED617AD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73337"/>
                <a:ext cx="12192000" cy="13862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9B5E5-F26A-5821-7513-2E1C9A9C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16</a:t>
            </a:fld>
            <a:endParaRPr lang="en-SG"/>
          </a:p>
        </p:txBody>
      </p:sp>
      <p:pic>
        <p:nvPicPr>
          <p:cNvPr id="5" name="Picture 4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E60D647A-87D4-3105-76CF-FD62888B6E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1" t="4005" r="-123"/>
          <a:stretch/>
        </p:blipFill>
        <p:spPr>
          <a:xfrm>
            <a:off x="903926" y="2054323"/>
            <a:ext cx="1921890" cy="1374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BFB76C-71BD-73A5-1452-78D2ACCE96E1}"/>
                  </a:ext>
                </a:extLst>
              </p:cNvPr>
              <p:cNvSpPr txBox="1"/>
              <p:nvPr/>
            </p:nvSpPr>
            <p:spPr>
              <a:xfrm>
                <a:off x="2423047" y="2016761"/>
                <a:ext cx="7372350" cy="1240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Win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Lose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SG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SG" i="1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m:rPr>
                                  <m:sty m:val="p"/>
                                </m:rPr>
                                <a:rPr lang="en-SG">
                                  <a:latin typeface="Cambria Math" panose="02040503050406030204" pitchFamily="18" charset="0"/>
                                </a:rPr>
                                <m:t>jabs</m:t>
                              </m:r>
                              <m:r>
                                <a:rPr lang="en-SG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>
                                  <a:latin typeface="Cambria Math" panose="02040503050406030204" pitchFamily="18" charset="0"/>
                                </a:rPr>
                                <m:t>landed</m:t>
                              </m:r>
                            </m:e>
                          </m:d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SG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SG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m:rPr>
                                  <m:sty m:val="p"/>
                                </m:rPr>
                                <a:rPr lang="en-SG">
                                  <a:latin typeface="Cambria Math" panose="02040503050406030204" pitchFamily="18" charset="0"/>
                                </a:rPr>
                                <m:t>power</m:t>
                              </m:r>
                              <m:r>
                                <a:rPr lang="en-SG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>
                                  <a:latin typeface="Cambria Math" panose="02040503050406030204" pitchFamily="18" charset="0"/>
                                </a:rPr>
                                <m:t>punches</m:t>
                              </m:r>
                              <m:r>
                                <a:rPr lang="en-SG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SG">
                                  <a:latin typeface="Cambria Math" panose="02040503050406030204" pitchFamily="18" charset="0"/>
                                </a:rPr>
                                <m:t>landed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SG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SG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SG" sz="1600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SG" sz="16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SG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SG" sz="1600" b="0" i="0" smtClean="0">
                              <a:latin typeface="Cambria Math" panose="02040503050406030204" pitchFamily="18" charset="0"/>
                            </a:rPr>
                            <m:t>Win</m:t>
                          </m:r>
                        </m:e>
                      </m:d>
                      <m:r>
                        <a:rPr lang="en-SG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SG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  <m:r>
                                <a:rPr lang="en-SG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power</m:t>
                                  </m:r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punches</m:t>
                                  </m:r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en-S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SG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SG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jabs</m:t>
                                  </m:r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  <m:r>
                                <a:rPr lang="en-SG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SG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power</m:t>
                                  </m:r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punches</m:t>
                                  </m:r>
                                  <m: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SG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landed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SG" sz="16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BFB76C-71BD-73A5-1452-78D2ACCE9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47" y="2016761"/>
                <a:ext cx="7372350" cy="1240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C18153-1F7C-1BB7-E443-A4957A902E32}"/>
                  </a:ext>
                </a:extLst>
              </p:cNvPr>
              <p:cNvSpPr txBox="1"/>
              <p:nvPr/>
            </p:nvSpPr>
            <p:spPr>
              <a:xfrm>
                <a:off x="7511143" y="3624001"/>
                <a:ext cx="4680857" cy="85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4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SG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SG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SG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0.028 </m:t>
                      </m:r>
                      <m:d>
                        <m:dPr>
                          <m:ctrlPr>
                            <a:rPr lang="en-SG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0.016, 0.039</m:t>
                          </m:r>
                        </m:e>
                      </m:d>
                    </m:oMath>
                  </m:oMathPara>
                </a14:m>
                <a:endParaRPr lang="en-SG" sz="2400" dirty="0"/>
              </a:p>
              <a:p>
                <a:pPr algn="ctr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4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SG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SG" sz="2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SG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0.027 </m:t>
                      </m:r>
                      <m:d>
                        <m:dPr>
                          <m:ctrlPr>
                            <a:rPr lang="en-SG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0.019, 0.037</m:t>
                          </m:r>
                        </m:e>
                      </m:d>
                    </m:oMath>
                  </m:oMathPara>
                </a14:m>
                <a:endParaRPr lang="en-SG" sz="24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C18153-1F7C-1BB7-E443-A4957A902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143" y="3624001"/>
                <a:ext cx="4680857" cy="8568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1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8985E-10DB-15E9-51AE-69D0A5D9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“All models are wrong, but some are useful” – George EP Box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B46380-6DEB-187C-C778-F709A2FB38B1}"/>
              </a:ext>
            </a:extLst>
          </p:cNvPr>
          <p:cNvSpPr txBox="1">
            <a:spLocks/>
          </p:cNvSpPr>
          <p:nvPr/>
        </p:nvSpPr>
        <p:spPr>
          <a:xfrm>
            <a:off x="838200" y="4919841"/>
            <a:ext cx="10515600" cy="1651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good jab can indeed take you around the world.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is the jab more important than power punches as Anthony Joshua and “the old saying” imply? 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64C86BB1-6E97-8D38-FB50-761E884B6C3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31979912"/>
                  </p:ext>
                </p:extLst>
              </p:nvPr>
            </p:nvGraphicFramePr>
            <p:xfrm>
              <a:off x="1158239" y="2614374"/>
              <a:ext cx="9875520" cy="210073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00121">
                      <a:extLst>
                        <a:ext uri="{9D8B030D-6E8A-4147-A177-3AD203B41FA5}">
                          <a16:colId xmlns:a16="http://schemas.microsoft.com/office/drawing/2014/main" val="3793280655"/>
                        </a:ext>
                      </a:extLst>
                    </a:gridCol>
                    <a:gridCol w="3087377">
                      <a:extLst>
                        <a:ext uri="{9D8B030D-6E8A-4147-A177-3AD203B41FA5}">
                          <a16:colId xmlns:a16="http://schemas.microsoft.com/office/drawing/2014/main" val="2413306041"/>
                        </a:ext>
                      </a:extLst>
                    </a:gridCol>
                    <a:gridCol w="4288022">
                      <a:extLst>
                        <a:ext uri="{9D8B030D-6E8A-4147-A177-3AD203B41FA5}">
                          <a16:colId xmlns:a16="http://schemas.microsoft.com/office/drawing/2014/main" val="4276755578"/>
                        </a:ext>
                      </a:extLst>
                    </a:gridCol>
                  </a:tblGrid>
                  <a:tr h="3396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u="none" strike="noStrike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Model: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Log-Odds Ratio for: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6752406"/>
                      </a:ext>
                    </a:extLst>
                  </a:tr>
                  <a:tr h="33963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Jabs Landed (95% CI)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Power Punches Landed (95% CI)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22655613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1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0.024 (0.016, 0.031)</m:t>
                                </m:r>
                              </m:oMath>
                            </m:oMathPara>
                          </a14:m>
                          <a:endParaRPr lang="en-SG" sz="18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𝑁𝐴</m:t>
                                </m:r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645109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2 (country)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0.023 (0.015, 0.031)</m:t>
                                </m:r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𝑁𝐴</m:t>
                                </m:r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0215738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3 (power)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0.021 (0.013, 0.029)</m:t>
                                </m:r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0.004 (0.002, 0.007)</m:t>
                                </m:r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0515858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4 (conditional)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0.028 </m:t>
                                </m:r>
                                <m:d>
                                  <m:dPr>
                                    <m:ctrlPr>
                                      <a:rPr lang="en-SG" sz="1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0.016, 0.039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0.027 </m:t>
                                </m:r>
                                <m:d>
                                  <m:dPr>
                                    <m:ctrlPr>
                                      <a:rPr lang="en-SG" sz="1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0.019, 0.037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744527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64C86BB1-6E97-8D38-FB50-761E884B6C3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31979912"/>
                  </p:ext>
                </p:extLst>
              </p:nvPr>
            </p:nvGraphicFramePr>
            <p:xfrm>
              <a:off x="1158239" y="2614374"/>
              <a:ext cx="9875520" cy="210073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00121">
                      <a:extLst>
                        <a:ext uri="{9D8B030D-6E8A-4147-A177-3AD203B41FA5}">
                          <a16:colId xmlns:a16="http://schemas.microsoft.com/office/drawing/2014/main" val="3793280655"/>
                        </a:ext>
                      </a:extLst>
                    </a:gridCol>
                    <a:gridCol w="3087377">
                      <a:extLst>
                        <a:ext uri="{9D8B030D-6E8A-4147-A177-3AD203B41FA5}">
                          <a16:colId xmlns:a16="http://schemas.microsoft.com/office/drawing/2014/main" val="2413306041"/>
                        </a:ext>
                      </a:extLst>
                    </a:gridCol>
                    <a:gridCol w="4288022">
                      <a:extLst>
                        <a:ext uri="{9D8B030D-6E8A-4147-A177-3AD203B41FA5}">
                          <a16:colId xmlns:a16="http://schemas.microsoft.com/office/drawing/2014/main" val="4276755578"/>
                        </a:ext>
                      </a:extLst>
                    </a:gridCol>
                  </a:tblGrid>
                  <a:tr h="3396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u="none" strike="noStrike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Model: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Log-Odds Ratio for: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G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6752406"/>
                      </a:ext>
                    </a:extLst>
                  </a:tr>
                  <a:tr h="33963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u="none" strike="noStrike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Jabs Landed (95% CI)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Power Punches Landed (95% CI)</a:t>
                          </a:r>
                          <a:endParaRPr lang="en-SG" sz="1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22655613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1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1065" t="-212069" r="-139448" b="-32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30398" t="-212069" r="-426" b="-3224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645109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2 (country)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1065" t="-306780" r="-139448" b="-2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30398" t="-306780" r="-426" b="-2169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0215738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3 (power)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1065" t="-413793" r="-139448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30398" t="-413793" r="-426" b="-1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0515858"/>
                      </a:ext>
                    </a:extLst>
                  </a:tr>
                  <a:tr h="3553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Model 4 (conditional)</a:t>
                          </a:r>
                          <a:endParaRPr lang="en-SG" sz="1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1065" t="-505085" r="-139448" b="-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0398" t="-505085" r="-426" b="-186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445276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2" descr="George E. P. Box - Wikipedia">
            <a:extLst>
              <a:ext uri="{FF2B5EF4-FFF2-40B4-BE49-F238E27FC236}">
                <a16:creationId xmlns:a16="http://schemas.microsoft.com/office/drawing/2014/main" id="{AC7971EA-3EF3-F148-0B2A-84BA9B337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 b="33434"/>
          <a:stretch/>
        </p:blipFill>
        <p:spPr bwMode="auto">
          <a:xfrm>
            <a:off x="6096000" y="1180085"/>
            <a:ext cx="1262476" cy="11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nthony Joshua: Celebrating 10 years since Olympic gold at London 2012 |  Boxing News | Sky Sports">
            <a:extLst>
              <a:ext uri="{FF2B5EF4-FFF2-40B4-BE49-F238E27FC236}">
                <a16:creationId xmlns:a16="http://schemas.microsoft.com/office/drawing/2014/main" id="{EDBB9411-2CE5-60EA-05C7-F6797AF3A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6484" r="31874" b="-1"/>
          <a:stretch/>
        </p:blipFill>
        <p:spPr bwMode="auto">
          <a:xfrm>
            <a:off x="4645326" y="1180085"/>
            <a:ext cx="1450673" cy="11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8E5B4E-05C4-277F-7346-63951E05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827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EA89-8143-5A96-7110-E329670F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52EE6-02A4-CA97-6658-ED79373A8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Agresti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Alan. 2002.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Categorical Data Analysis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Hoboken, NJ, USA: John Wiley &amp; Sons, Inc. http://doi.wiley.com/10.1002/0471249688 (February 24, 2021).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Allison, Paul D. 2009.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Fixed Effects Regression Models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Jean C., Jeffrey N. Martin, and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Medellena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Maria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Glymour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2022. “Tutorial on Directed Acyclic Graphs.”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Clinical Epidemiology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142: 264–67.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Gomez, Eric. 2021. “The Secret to Canelo’s Success? His Own Brand of Mexican Style.”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ESPN.com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https://www.espn.com/boxing/story/_/id/31381706/the-secret-canelo-alvarez-success-crafting-own-brand-mexican-style-boxing (May 17, 2023).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Kleinbaum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David G., and Mitchel Klein. 2010. “Introduction to Logistic Regression.” In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 Regression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Statistics for Biology and Health, New York, NY: Springer New York, 1–39. http://link.springer.com/10.1007/978-1-4419-1742-3_1 (May 12, 2023).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Hyeoun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-Ae. 2013. “An Introduction to Logistic Regression: From Basic Concepts to Interpretation with Particular Attention to Nursing Domain.”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Korean Academy of Nursing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43(2): 154–64.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Suttorp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 et al. 2015. “Graphical Presentation of Confounding in Directed Acyclic Graphs.”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Nephrology Dialysis Transplantation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30(9): 1418–23.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Weisberg, Sanford. 2014.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Applied Linear Regression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SG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0E408-D033-9BC1-A2D4-C41A22DF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0175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356E8-B4B9-4840-8544-91DEE2D16D9F}"/>
              </a:ext>
            </a:extLst>
          </p:cNvPr>
          <p:cNvSpPr/>
          <p:nvPr/>
        </p:nvSpPr>
        <p:spPr>
          <a:xfrm>
            <a:off x="2250831" y="2569476"/>
            <a:ext cx="74136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2896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8944-911C-E3AE-5062-F7BFD208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970A7-1E06-6F4F-1A13-6AF453438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20068" cy="4351338"/>
          </a:xfrm>
        </p:spPr>
        <p:txBody>
          <a:bodyPr/>
          <a:lstStyle/>
          <a:p>
            <a:pPr marL="0" indent="0">
              <a:buNone/>
            </a:pPr>
            <a:r>
              <a:rPr lang="en-SG" dirty="0"/>
              <a:t>Modern boxing came about in 1867 with the introduction of the “Queensberry Rules”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EEE6527-A106-5C62-1F44-1096D876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801" y="902084"/>
            <a:ext cx="3416492" cy="54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19813-B554-17B4-5D19-3DBF11A4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955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7922-7BE4-5371-D48E-1C4FE352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The Punches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B1DF5-36C7-3DBA-623B-1D1D17A6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2875"/>
            <a:ext cx="10515600" cy="15052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b="0" i="1" dirty="0">
                <a:solidFill>
                  <a:srgbClr val="202122"/>
                </a:solidFill>
                <a:effectLst/>
              </a:rPr>
              <a:t>The Science of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Defence</a:t>
            </a:r>
            <a:r>
              <a:rPr lang="en-US" b="0" i="1" dirty="0">
                <a:solidFill>
                  <a:srgbClr val="202122"/>
                </a:solidFill>
                <a:effectLst/>
              </a:rPr>
              <a:t>: A Treatise on Sparring and Wrestling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(Price, 1867)</a:t>
            </a:r>
            <a:endParaRPr lang="en-SG" dirty="0"/>
          </a:p>
          <a:p>
            <a:pPr marL="0" indent="0">
              <a:buNone/>
            </a:pPr>
            <a:endParaRPr lang="en-SG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1473C57-9D95-9CDD-C24B-EC7DA0A3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57" y="1884875"/>
            <a:ext cx="2409288" cy="32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4931C-7967-96D0-8DF0-71608658C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25" y="1884875"/>
            <a:ext cx="2565399" cy="3211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F36C8B-19D2-2222-9802-FCD0CA6EA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821" y="1891707"/>
            <a:ext cx="2588039" cy="3204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DB05C5-A19A-21B4-587B-F1F850236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205" y="1881491"/>
            <a:ext cx="2949196" cy="3208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7C43AC-5CFF-A3E2-1355-A3DCE77A9407}"/>
              </a:ext>
            </a:extLst>
          </p:cNvPr>
          <p:cNvSpPr txBox="1"/>
          <p:nvPr/>
        </p:nvSpPr>
        <p:spPr>
          <a:xfrm>
            <a:off x="634601" y="1569099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Punch #1: The Jab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A93A9-9A90-1411-0A32-1173C39F4072}"/>
              </a:ext>
            </a:extLst>
          </p:cNvPr>
          <p:cNvSpPr txBox="1"/>
          <p:nvPr/>
        </p:nvSpPr>
        <p:spPr>
          <a:xfrm>
            <a:off x="3485669" y="1569099"/>
            <a:ext cx="20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Punch #2: The Cross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3E4DE-187F-07D4-BE66-30BC5AD2DB91}"/>
              </a:ext>
            </a:extLst>
          </p:cNvPr>
          <p:cNvSpPr txBox="1"/>
          <p:nvPr/>
        </p:nvSpPr>
        <p:spPr>
          <a:xfrm>
            <a:off x="6198490" y="1569099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Punch #4 &amp; 5: The Hook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30AB1-136B-EC0A-45A2-91E2878C3571}"/>
              </a:ext>
            </a:extLst>
          </p:cNvPr>
          <p:cNvSpPr txBox="1"/>
          <p:nvPr/>
        </p:nvSpPr>
        <p:spPr>
          <a:xfrm>
            <a:off x="9400044" y="1569099"/>
            <a:ext cx="244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Punch #7: The Uppercut</a:t>
            </a:r>
          </a:p>
        </p:txBody>
      </p:sp>
      <p:pic>
        <p:nvPicPr>
          <p:cNvPr id="2058" name="Picture 10" descr="Analysis andre GIF - Find on GIFER">
            <a:extLst>
              <a:ext uri="{FF2B5EF4-FFF2-40B4-BE49-F238E27FC236}">
                <a16:creationId xmlns:a16="http://schemas.microsoft.com/office/drawing/2014/main" id="{F522D56B-D988-66AD-5D14-D0E967CB4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r="16654"/>
          <a:stretch/>
        </p:blipFill>
        <p:spPr bwMode="auto">
          <a:xfrm>
            <a:off x="336930" y="1920959"/>
            <a:ext cx="2498123" cy="23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est Naoya Inoue GIFs | Gfycat">
            <a:extLst>
              <a:ext uri="{FF2B5EF4-FFF2-40B4-BE49-F238E27FC236}">
                <a16:creationId xmlns:a16="http://schemas.microsoft.com/office/drawing/2014/main" id="{365CF74D-0344-45AE-DCE4-100184D08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r="37851"/>
          <a:stretch/>
        </p:blipFill>
        <p:spPr bwMode="auto">
          <a:xfrm>
            <a:off x="6068553" y="1920959"/>
            <a:ext cx="254330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nelo Cotto GIF - Canelo Cotto - Discover &amp; Share GIFs">
            <a:extLst>
              <a:ext uri="{FF2B5EF4-FFF2-40B4-BE49-F238E27FC236}">
                <a16:creationId xmlns:a16="http://schemas.microsoft.com/office/drawing/2014/main" id="{6F47C5E5-6F14-0FF8-6E2C-69D48F20E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r="39968"/>
          <a:stretch/>
        </p:blipFill>
        <p:spPr bwMode="auto">
          <a:xfrm>
            <a:off x="9195594" y="1920959"/>
            <a:ext cx="2784482" cy="316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nthony Joshua Knockout GIF - AnthonyJoshua Knockout Boxing - Discover &amp;  Share GIFs | Anthony joshua knockout, Anthony joshua, Knockout">
            <a:extLst>
              <a:ext uri="{FF2B5EF4-FFF2-40B4-BE49-F238E27FC236}">
                <a16:creationId xmlns:a16="http://schemas.microsoft.com/office/drawing/2014/main" id="{75794831-C6C0-9E90-ECA1-C231D0410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r="23075"/>
          <a:stretch/>
        </p:blipFill>
        <p:spPr bwMode="auto">
          <a:xfrm>
            <a:off x="3216109" y="1920959"/>
            <a:ext cx="2557077" cy="25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3E853-1FEF-7A8F-85C4-0CD4FCF6C225}"/>
              </a:ext>
            </a:extLst>
          </p:cNvPr>
          <p:cNvSpPr txBox="1"/>
          <p:nvPr/>
        </p:nvSpPr>
        <p:spPr>
          <a:xfrm>
            <a:off x="3493998" y="5304894"/>
            <a:ext cx="5014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/>
              <a:t>Which punch is the most useful?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8B7E01-0B1A-88EB-DE4C-25B6A63F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0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9B56-B90C-5C35-9893-7B9F0610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“A Good Jab”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C1452-9975-385A-5443-1C465DFF2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SG" dirty="0"/>
              <a:t>“The old saying is: the right hand could take you around the block, but a good jab will take you around the world.”</a:t>
            </a:r>
          </a:p>
          <a:p>
            <a:pPr marL="0" indent="0">
              <a:buNone/>
            </a:pPr>
            <a:r>
              <a:rPr lang="en-SG" dirty="0"/>
              <a:t>- Anthony Joshua (2018)</a:t>
            </a:r>
          </a:p>
        </p:txBody>
      </p:sp>
      <p:pic>
        <p:nvPicPr>
          <p:cNvPr id="4098" name="Picture 2" descr="Anthony Joshua: Celebrating 10 years since Olympic gold at London 2012 |  Boxing News | Sky Sports">
            <a:extLst>
              <a:ext uri="{FF2B5EF4-FFF2-40B4-BE49-F238E27FC236}">
                <a16:creationId xmlns:a16="http://schemas.microsoft.com/office/drawing/2014/main" id="{55E3F8DB-AFD7-1A45-837C-F3E94713D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22936"/>
          <a:stretch/>
        </p:blipFill>
        <p:spPr bwMode="auto">
          <a:xfrm>
            <a:off x="289370" y="2968800"/>
            <a:ext cx="3835215" cy="334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xing heavyweight champion Anthony Joshua invests in Manchester company -  Manchester Evening News">
            <a:extLst>
              <a:ext uri="{FF2B5EF4-FFF2-40B4-BE49-F238E27FC236}">
                <a16:creationId xmlns:a16="http://schemas.microsoft.com/office/drawing/2014/main" id="{CB380AAF-DA73-269C-EAAC-4CB424B2D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17" y="2968800"/>
            <a:ext cx="3344942" cy="334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54A75-C532-88CC-0624-DAFE3DF9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875" y="2082941"/>
            <a:ext cx="4490161" cy="4520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8CF32-85DA-07A8-F096-95789BDE0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9" t="24145" r="11575" b="17284"/>
          <a:stretch/>
        </p:blipFill>
        <p:spPr>
          <a:xfrm>
            <a:off x="7940234" y="3174359"/>
            <a:ext cx="3727048" cy="26477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00C0D-7145-330B-92BD-8E9168D2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01709"/>
            <a:ext cx="2743200" cy="365125"/>
          </a:xfrm>
        </p:spPr>
        <p:txBody>
          <a:bodyPr/>
          <a:lstStyle/>
          <a:p>
            <a:fld id="{4F3ED865-0B5B-4F64-A591-08230EB3DC08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791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2A03-EC1A-8FE9-EFB8-AFCE3A5F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dirty="0"/>
              <a:t>Canelo vs. Caleb Plant (2021)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0533961-C5FE-E73B-422E-33C679D80F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18702"/>
              </p:ext>
            </p:extLst>
          </p:nvPr>
        </p:nvGraphicFramePr>
        <p:xfrm>
          <a:off x="3025672" y="2014779"/>
          <a:ext cx="4070291" cy="1738311"/>
        </p:xfrm>
        <a:graphic>
          <a:graphicData uri="http://schemas.openxmlformats.org/drawingml/2006/table">
            <a:tbl>
              <a:tblPr firstRow="1" firstCol="1" bandRow="1"/>
              <a:tblGrid>
                <a:gridCol w="1246750">
                  <a:extLst>
                    <a:ext uri="{9D8B030D-6E8A-4147-A177-3AD203B41FA5}">
                      <a16:colId xmlns:a16="http://schemas.microsoft.com/office/drawing/2014/main" val="3707351023"/>
                    </a:ext>
                  </a:extLst>
                </a:gridCol>
                <a:gridCol w="990121">
                  <a:extLst>
                    <a:ext uri="{9D8B030D-6E8A-4147-A177-3AD203B41FA5}">
                      <a16:colId xmlns:a16="http://schemas.microsoft.com/office/drawing/2014/main" val="801806471"/>
                    </a:ext>
                  </a:extLst>
                </a:gridCol>
                <a:gridCol w="1833420">
                  <a:extLst>
                    <a:ext uri="{9D8B030D-6E8A-4147-A177-3AD203B41FA5}">
                      <a16:colId xmlns:a16="http://schemas.microsoft.com/office/drawing/2014/main" val="2960448629"/>
                    </a:ext>
                  </a:extLst>
                </a:gridCol>
              </a:tblGrid>
              <a:tr h="82233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Fighter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WL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Jabs Thrown (Landed)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872516"/>
                  </a:ext>
                </a:extLst>
              </a:tr>
              <a:tr h="45798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Canelo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Won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 (15)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417350"/>
                  </a:ext>
                </a:extLst>
              </a:tr>
              <a:tr h="45798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Lost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 (42)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03840"/>
                  </a:ext>
                </a:extLst>
              </a:tr>
            </a:tbl>
          </a:graphicData>
        </a:graphic>
      </p:graphicFrame>
      <p:pic>
        <p:nvPicPr>
          <p:cNvPr id="5126" name="Picture 6" descr="Canelo Alvarez becomes first-ever undisputed super-middleweight champion -  Daily Guardian">
            <a:extLst>
              <a:ext uri="{FF2B5EF4-FFF2-40B4-BE49-F238E27FC236}">
                <a16:creationId xmlns:a16="http://schemas.microsoft.com/office/drawing/2014/main" id="{4A45CB4E-B4D2-C6EE-1F7A-B460E8F5B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r="6229"/>
          <a:stretch/>
        </p:blipFill>
        <p:spPr bwMode="auto">
          <a:xfrm>
            <a:off x="354211" y="1924554"/>
            <a:ext cx="2560394" cy="41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aleb Plant wants Canelo Alvarez fight after facing Caleb Truax">
            <a:extLst>
              <a:ext uri="{FF2B5EF4-FFF2-40B4-BE49-F238E27FC236}">
                <a16:creationId xmlns:a16="http://schemas.microsoft.com/office/drawing/2014/main" id="{660DDAC6-1CB0-05F4-EC96-7DEDC4D86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0"/>
          <a:stretch/>
        </p:blipFill>
        <p:spPr bwMode="auto">
          <a:xfrm>
            <a:off x="9277395" y="1924554"/>
            <a:ext cx="2560394" cy="41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aleb-plant GIFs - Get the best GIF on GIPHY">
            <a:extLst>
              <a:ext uri="{FF2B5EF4-FFF2-40B4-BE49-F238E27FC236}">
                <a16:creationId xmlns:a16="http://schemas.microsoft.com/office/drawing/2014/main" id="{4BEC07FA-C4CD-2BCE-67DE-363DDD19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239227"/>
            <a:ext cx="1905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5C567DB-8969-2D15-9401-AB8D606DEB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784312"/>
              </p:ext>
            </p:extLst>
          </p:nvPr>
        </p:nvGraphicFramePr>
        <p:xfrm>
          <a:off x="3025672" y="2014779"/>
          <a:ext cx="6140656" cy="1738311"/>
        </p:xfrm>
        <a:graphic>
          <a:graphicData uri="http://schemas.openxmlformats.org/drawingml/2006/table">
            <a:tbl>
              <a:tblPr firstRow="1" firstCol="1" bandRow="1"/>
              <a:tblGrid>
                <a:gridCol w="1246750">
                  <a:extLst>
                    <a:ext uri="{9D8B030D-6E8A-4147-A177-3AD203B41FA5}">
                      <a16:colId xmlns:a16="http://schemas.microsoft.com/office/drawing/2014/main" val="3707351023"/>
                    </a:ext>
                  </a:extLst>
                </a:gridCol>
                <a:gridCol w="990121">
                  <a:extLst>
                    <a:ext uri="{9D8B030D-6E8A-4147-A177-3AD203B41FA5}">
                      <a16:colId xmlns:a16="http://schemas.microsoft.com/office/drawing/2014/main" val="801806471"/>
                    </a:ext>
                  </a:extLst>
                </a:gridCol>
                <a:gridCol w="1833420">
                  <a:extLst>
                    <a:ext uri="{9D8B030D-6E8A-4147-A177-3AD203B41FA5}">
                      <a16:colId xmlns:a16="http://schemas.microsoft.com/office/drawing/2014/main" val="2960448629"/>
                    </a:ext>
                  </a:extLst>
                </a:gridCol>
                <a:gridCol w="2070365">
                  <a:extLst>
                    <a:ext uri="{9D8B030D-6E8A-4147-A177-3AD203B41FA5}">
                      <a16:colId xmlns:a16="http://schemas.microsoft.com/office/drawing/2014/main" val="2287302987"/>
                    </a:ext>
                  </a:extLst>
                </a:gridCol>
              </a:tblGrid>
              <a:tr h="82233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Fighter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WL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Jabs Thrown (Landed)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Thrown (Landed)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872516"/>
                  </a:ext>
                </a:extLst>
              </a:tr>
              <a:tr h="45798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Canelo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Won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 (15)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251 (102)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417350"/>
                  </a:ext>
                </a:extLst>
              </a:tr>
              <a:tr h="45798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Lost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 (42)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 (11)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70384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E53EA-9A09-25DB-D6CB-365B4A0A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47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61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Planet Earth — Everything you need to know | Space">
            <a:extLst>
              <a:ext uri="{FF2B5EF4-FFF2-40B4-BE49-F238E27FC236}">
                <a16:creationId xmlns:a16="http://schemas.microsoft.com/office/drawing/2014/main" id="{DA8593B1-398F-613E-5120-787B20E11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17AAF-0AAF-5A6A-A852-2AD3B350D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SG">
                <a:solidFill>
                  <a:srgbClr val="FFFFFF"/>
                </a:solidFill>
              </a:rPr>
              <a:t>Can a good jab really take you around the world?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029CE6-B2E9-3A7C-8685-AD2ED06F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7582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F26D-98CF-33B6-BE22-B0C162BD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2D13A-0260-D133-6747-83FFC85DE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/>
              <a:t>“Around the world” =&gt; winning fights at the highest level</a:t>
            </a:r>
          </a:p>
          <a:p>
            <a:pPr marL="0" indent="0">
              <a:buNone/>
            </a:pPr>
            <a:r>
              <a:rPr lang="en-SG" dirty="0"/>
              <a:t>CompuBox: Publishes high profile fight statistics</a:t>
            </a:r>
          </a:p>
          <a:p>
            <a:pPr marL="0" indent="0">
              <a:buNone/>
            </a:pP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8BBB5-AEF8-CA10-E3CD-F7B1BD47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7</a:t>
            </a:fld>
            <a:endParaRPr lang="en-SG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A4DA08-D5A4-9E40-3E85-D7EF3F6E9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6"/>
          <a:stretch/>
        </p:blipFill>
        <p:spPr bwMode="auto">
          <a:xfrm>
            <a:off x="1511666" y="3337370"/>
            <a:ext cx="9168668" cy="18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2FBB-0C7E-1CC6-1646-96FF2CFB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Do winners land more jabs?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7DB3D7-4EAE-462F-73FF-AF25D600B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SG" dirty="0"/>
              <a:t>263 fights since 2012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Jabs Landed: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Winners: 43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Losers: 28</a:t>
            </a:r>
          </a:p>
        </p:txBody>
      </p:sp>
      <p:pic>
        <p:nvPicPr>
          <p:cNvPr id="8" name="Content Placeholder 4" descr="A graph of a number of winners and losers&#10;&#10;Description automatically generated">
            <a:extLst>
              <a:ext uri="{FF2B5EF4-FFF2-40B4-BE49-F238E27FC236}">
                <a16:creationId xmlns:a16="http://schemas.microsoft.com/office/drawing/2014/main" id="{FDE98688-7BAE-D357-CAC1-FC57ED207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53" y="1825625"/>
            <a:ext cx="3789218" cy="37892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5E285-D199-FC85-2032-C13993F4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039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9E33-17C6-0AD7-4979-9BF49858D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0657" cy="1325563"/>
          </a:xfrm>
        </p:spPr>
        <p:txBody>
          <a:bodyPr/>
          <a:lstStyle/>
          <a:p>
            <a:r>
              <a:rPr lang="en-SG" dirty="0"/>
              <a:t>Model 1: Will landing more jabs help you win?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40F877-9451-85BA-FD0F-38D9CF0478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5551" y="1862947"/>
                <a:ext cx="8238931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Win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Lose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(# </m:t>
                          </m:r>
                          <m:r>
                            <m:rPr>
                              <m:sty m:val="p"/>
                            </m:rPr>
                            <a:rPr lang="en-SG" b="0" i="0" smtClean="0">
                              <a:latin typeface="Cambria Math" panose="02040503050406030204" pitchFamily="18" charset="0"/>
                            </a:rPr>
                            <m:t>jabs</m:t>
                          </m:r>
                          <m:r>
                            <a:rPr lang="en-SG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SG" b="0" i="0" smtClean="0">
                              <a:latin typeface="Cambria Math" panose="02040503050406030204" pitchFamily="18" charset="0"/>
                            </a:rPr>
                            <m:t>landed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SG" sz="24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:endParaRPr lang="en-SG" sz="24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G" sz="2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SG" sz="2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SG" sz="2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SG" sz="26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SG" sz="26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ln</m:t>
                    </m:r>
                    <m:d>
                      <m:dPr>
                        <m:ctrlPr>
                          <a:rPr lang="en-SG" sz="26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SG" sz="2600" b="0" i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OR</m:t>
                        </m:r>
                      </m:e>
                    </m:d>
                    <m:r>
                      <a:rPr lang="en-SG" sz="2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0.024</m:t>
                    </m:r>
                    <m:r>
                      <a:rPr lang="en-SG" sz="2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G" sz="2600" b="0" i="1" smtClean="0">
                            <a:latin typeface="Cambria Math" panose="02040503050406030204" pitchFamily="18" charset="0"/>
                          </a:rPr>
                          <m:t>95% </m:t>
                        </m:r>
                        <m:r>
                          <m:rPr>
                            <m:sty m:val="p"/>
                          </m:rPr>
                          <a:rPr lang="en-SG" sz="2600" b="0" i="0" smtClean="0">
                            <a:latin typeface="Cambria Math" panose="02040503050406030204" pitchFamily="18" charset="0"/>
                          </a:rPr>
                          <m:t>CI</m:t>
                        </m:r>
                        <m:r>
                          <a:rPr lang="en-SG" sz="2600" b="0" i="0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0.016, 0.031</m:t>
                        </m:r>
                      </m:e>
                    </m:d>
                  </m:oMath>
                </a14:m>
                <a:endParaRPr lang="en-SG" sz="2600" dirty="0"/>
              </a:p>
              <a:p>
                <a:pPr lvl="1">
                  <a:lnSpc>
                    <a:spcPct val="100000"/>
                  </a:lnSpc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Average number of jabs landed </a:t>
                </a:r>
                <a14:m>
                  <m:oMath xmlns:m="http://schemas.openxmlformats.org/officeDocument/2006/math">
                    <m:r>
                      <a:rPr lang="en-SG" sz="1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SG" sz="1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endParaRPr lang="en-SG" sz="1800" b="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18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anding an average number of jabs raises a fighter’s odds of winning by:</a:t>
                </a:r>
                <a:b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SG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0.024∗40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=2.61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times</a:t>
                </a:r>
                <a:endParaRPr lang="en-SG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40F877-9451-85BA-FD0F-38D9CF0478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5551" y="1862947"/>
                <a:ext cx="8238931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diagram, plan, line, technical drawing&#10;&#10;Description automatically generated">
            <a:extLst>
              <a:ext uri="{FF2B5EF4-FFF2-40B4-BE49-F238E27FC236}">
                <a16:creationId xmlns:a16="http://schemas.microsoft.com/office/drawing/2014/main" id="{FED68F74-9748-F4D5-8AC9-5AB837F995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38"/>
          <a:stretch/>
        </p:blipFill>
        <p:spPr>
          <a:xfrm>
            <a:off x="838199" y="1690688"/>
            <a:ext cx="2564721" cy="30175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54719-6F3B-0823-854B-9515052C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ED865-0B5B-4F64-A591-08230EB3DC08}" type="slidenum">
              <a:rPr lang="en-SG" smtClean="0"/>
              <a:t>9</a:t>
            </a:fld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83971-A7C6-46D5-E0F8-DEAF27A3711F}"/>
              </a:ext>
            </a:extLst>
          </p:cNvPr>
          <p:cNvSpPr txBox="1"/>
          <p:nvPr/>
        </p:nvSpPr>
        <p:spPr>
          <a:xfrm>
            <a:off x="3068216" y="5369111"/>
            <a:ext cx="605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But there’s more to consider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14038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1388</Words>
  <Application>Microsoft Office PowerPoint</Application>
  <PresentationFormat>Widescreen</PresentationFormat>
  <Paragraphs>225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Cambria Math</vt:lpstr>
      <vt:lpstr>Office Theme</vt:lpstr>
      <vt:lpstr>1_Office Theme</vt:lpstr>
      <vt:lpstr>Boxing with George Box</vt:lpstr>
      <vt:lpstr>The Beginning</vt:lpstr>
      <vt:lpstr>The Punches</vt:lpstr>
      <vt:lpstr>“A Good Jab”</vt:lpstr>
      <vt:lpstr>Canelo vs. Caleb Plant (2021)</vt:lpstr>
      <vt:lpstr>Can a good jab really take you around the world?</vt:lpstr>
      <vt:lpstr>The Data</vt:lpstr>
      <vt:lpstr>Do winners land more jabs?</vt:lpstr>
      <vt:lpstr>Model 1: Will landing more jabs help you win?</vt:lpstr>
      <vt:lpstr>PowerPoint Presentation</vt:lpstr>
      <vt:lpstr>Model 2: “Viva Mexico!”</vt:lpstr>
      <vt:lpstr>“It ain’t about how hard you can hit” Power punches as a “Mediator”</vt:lpstr>
      <vt:lpstr>Model 3: “It ain’t about how hard you can hit”</vt:lpstr>
      <vt:lpstr>“We go to the score cards”</vt:lpstr>
      <vt:lpstr>AIC &amp; BIC: “We go to the score cards”</vt:lpstr>
      <vt:lpstr>Model 4: “It’s just you and the other guy”</vt:lpstr>
      <vt:lpstr>“All models are wrong, but some are useful” – George EP Box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Lee</dc:creator>
  <cp:lastModifiedBy>Kenneth Lee</cp:lastModifiedBy>
  <cp:revision>2</cp:revision>
  <dcterms:created xsi:type="dcterms:W3CDTF">2023-08-18T09:11:51Z</dcterms:created>
  <dcterms:modified xsi:type="dcterms:W3CDTF">2023-09-05T22:37:15Z</dcterms:modified>
</cp:coreProperties>
</file>